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9" r:id="rId2"/>
    <p:sldId id="342" r:id="rId3"/>
    <p:sldId id="321" r:id="rId4"/>
    <p:sldId id="322" r:id="rId5"/>
    <p:sldId id="311" r:id="rId6"/>
    <p:sldId id="325" r:id="rId7"/>
    <p:sldId id="290" r:id="rId8"/>
    <p:sldId id="326" r:id="rId9"/>
    <p:sldId id="327" r:id="rId10"/>
    <p:sldId id="328" r:id="rId11"/>
    <p:sldId id="330" r:id="rId12"/>
    <p:sldId id="331" r:id="rId13"/>
    <p:sldId id="332" r:id="rId14"/>
    <p:sldId id="343" r:id="rId15"/>
    <p:sldId id="335" r:id="rId16"/>
    <p:sldId id="336" r:id="rId17"/>
    <p:sldId id="337" r:id="rId18"/>
    <p:sldId id="338" r:id="rId19"/>
    <p:sldId id="339" r:id="rId20"/>
    <p:sldId id="340" r:id="rId21"/>
    <p:sldId id="334" r:id="rId22"/>
    <p:sldId id="341" r:id="rId23"/>
    <p:sldId id="344" r:id="rId24"/>
  </p:sldIdLst>
  <p:sldSz cx="24384000" cy="13716000"/>
  <p:notesSz cx="6858000" cy="9144000"/>
  <p:defaultTextStyle>
    <a:defPPr>
      <a:defRPr lang="x-none"/>
    </a:defPPr>
    <a:lvl1pPr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5pPr>
    <a:lvl6pPr marL="22860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6pPr>
    <a:lvl7pPr marL="27432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7pPr>
    <a:lvl8pPr marL="32004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8pPr>
    <a:lvl9pPr marL="36576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A1E3"/>
    <a:srgbClr val="1A4D65"/>
    <a:srgbClr val="0F405A"/>
    <a:srgbClr val="344A4A"/>
    <a:srgbClr val="050D1C"/>
    <a:srgbClr val="153A63"/>
    <a:srgbClr val="16366A"/>
    <a:srgbClr val="140F24"/>
    <a:srgbClr val="70701E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8" autoAdjust="0"/>
    <p:restoredTop sz="92867"/>
  </p:normalViewPr>
  <p:slideViewPr>
    <p:cSldViewPr showGuides="1">
      <p:cViewPr varScale="1">
        <p:scale>
          <a:sx n="56" d="100"/>
          <a:sy n="56" d="100"/>
        </p:scale>
        <p:origin x="96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272-42CA-ACF0-8E89F99CCFA2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272-42CA-ACF0-8E89F99CCFA2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272-42CA-ACF0-8E89F99CCFA2}"/>
              </c:ext>
            </c:extLst>
          </c:dPt>
          <c:dPt>
            <c:idx val="3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272-42CA-ACF0-8E89F99CCFA2}"/>
              </c:ext>
            </c:extLst>
          </c:dPt>
          <c:dPt>
            <c:idx val="4"/>
            <c:bubble3D val="0"/>
            <c:spPr>
              <a:solidFill>
                <a:schemeClr val="accent6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6A4-46B2-BD8D-57DE3FF76C3F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3</c:v>
                </c:pt>
                <c:pt idx="2">
                  <c:v>6</c:v>
                </c:pt>
                <c:pt idx="3">
                  <c:v>6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272-42CA-ACF0-8E89F99CC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42DF6680-5C3E-D44D-B5F7-CD83A7367BB1}" type="datetimeFigureOut">
              <a:rPr lang="en-US" altLang="x-none"/>
              <a:pPr/>
              <a:t>4/22/2022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5AE6BB5D-973D-1449-80C8-3885C2A1F8A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8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11941865"/>
            <a:ext cx="24384000" cy="1764000"/>
          </a:xfrm>
          <a:prstGeom prst="rect">
            <a:avLst/>
          </a:prstGeom>
          <a:solidFill>
            <a:srgbClr val="0F0E1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68657" y="12551101"/>
            <a:ext cx="541102" cy="650278"/>
            <a:chOff x="8775456" y="1570245"/>
            <a:chExt cx="8874641" cy="10665245"/>
          </a:xfrm>
        </p:grpSpPr>
        <p:sp>
          <p:nvSpPr>
            <p:cNvPr id="19" name="Shape"/>
            <p:cNvSpPr/>
            <p:nvPr/>
          </p:nvSpPr>
          <p:spPr>
            <a:xfrm>
              <a:off x="8777505" y="1570245"/>
              <a:ext cx="6562476" cy="469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extrusionOk="0">
                  <a:moveTo>
                    <a:pt x="18842" y="20934"/>
                  </a:moveTo>
                  <a:cubicBezTo>
                    <a:pt x="20967" y="17479"/>
                    <a:pt x="21600" y="12626"/>
                    <a:pt x="20491" y="8299"/>
                  </a:cubicBezTo>
                  <a:cubicBezTo>
                    <a:pt x="19233" y="3394"/>
                    <a:pt x="16010" y="99"/>
                    <a:pt x="12373" y="0"/>
                  </a:cubicBezTo>
                  <a:lnTo>
                    <a:pt x="3851" y="0"/>
                  </a:lnTo>
                  <a:cubicBezTo>
                    <a:pt x="2734" y="58"/>
                    <a:pt x="1685" y="784"/>
                    <a:pt x="956" y="2002"/>
                  </a:cubicBezTo>
                  <a:cubicBezTo>
                    <a:pt x="367" y="2988"/>
                    <a:pt x="29" y="4233"/>
                    <a:pt x="0" y="5533"/>
                  </a:cubicBezTo>
                  <a:lnTo>
                    <a:pt x="0" y="21600"/>
                  </a:lnTo>
                  <a:lnTo>
                    <a:pt x="18842" y="2093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8100000" scaled="1"/>
              <a:tileRect/>
            </a:gradFill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Shape"/>
            <p:cNvSpPr/>
            <p:nvPr/>
          </p:nvSpPr>
          <p:spPr>
            <a:xfrm>
              <a:off x="8775456" y="4417198"/>
              <a:ext cx="8874641" cy="7818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72" extrusionOk="0">
                  <a:moveTo>
                    <a:pt x="2" y="0"/>
                  </a:moveTo>
                  <a:lnTo>
                    <a:pt x="2" y="18178"/>
                  </a:lnTo>
                  <a:cubicBezTo>
                    <a:pt x="-23" y="19005"/>
                    <a:pt x="229" y="19812"/>
                    <a:pt x="706" y="20437"/>
                  </a:cubicBezTo>
                  <a:cubicBezTo>
                    <a:pt x="1278" y="21184"/>
                    <a:pt x="2114" y="21600"/>
                    <a:pt x="2984" y="21570"/>
                  </a:cubicBezTo>
                  <a:lnTo>
                    <a:pt x="13665" y="21570"/>
                  </a:lnTo>
                  <a:cubicBezTo>
                    <a:pt x="18058" y="21511"/>
                    <a:pt x="21577" y="17412"/>
                    <a:pt x="21526" y="12415"/>
                  </a:cubicBezTo>
                  <a:cubicBezTo>
                    <a:pt x="21476" y="7474"/>
                    <a:pt x="17944" y="3496"/>
                    <a:pt x="13600" y="3486"/>
                  </a:cubicBezTo>
                  <a:lnTo>
                    <a:pt x="2842" y="3486"/>
                  </a:lnTo>
                  <a:cubicBezTo>
                    <a:pt x="2072" y="3436"/>
                    <a:pt x="1347" y="3051"/>
                    <a:pt x="819" y="2411"/>
                  </a:cubicBezTo>
                  <a:cubicBezTo>
                    <a:pt x="281" y="1759"/>
                    <a:pt x="-13" y="894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8100000" scaled="1"/>
              <a:tileRect/>
            </a:gradFill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0900" y="1673424"/>
            <a:ext cx="19504148" cy="2178050"/>
          </a:xfrm>
        </p:spPr>
        <p:txBody>
          <a:bodyPr/>
          <a:lstStyle>
            <a:lvl1pPr>
              <a:lnSpc>
                <a:spcPct val="100000"/>
              </a:lnSpc>
              <a:defRPr sz="8800" b="0" i="0">
                <a:solidFill>
                  <a:srgbClr val="FFFFFF"/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713" y="4065786"/>
            <a:ext cx="20477162" cy="7019925"/>
          </a:xfrm>
        </p:spPr>
        <p:txBody>
          <a:bodyPr/>
          <a:lstStyle>
            <a:lvl1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/>
          </p:cNvSpPr>
          <p:nvPr userDrawn="1">
            <p:ph type="sldNum" sz="quarter" idx="10"/>
          </p:nvPr>
        </p:nvSpPr>
        <p:spPr>
          <a:xfrm>
            <a:off x="22748875" y="12712104"/>
            <a:ext cx="895350" cy="482600"/>
          </a:xfrm>
        </p:spPr>
        <p:txBody>
          <a:bodyPr/>
          <a:lstStyle>
            <a:lvl1pPr>
              <a:defRPr b="0" i="0">
                <a:solidFill>
                  <a:srgbClr val="3E424F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>
              <a:defRPr/>
            </a:pPr>
            <a:fld id="{47C205F5-B05A-2C4F-8652-025C43E558A2}" type="slidenum">
              <a:rPr lang="x-none" altLang="x-none" smtClean="0"/>
              <a:pPr>
                <a:defRPr/>
              </a:pPr>
              <a:t>‹#›</a:t>
            </a:fld>
            <a:endParaRPr lang="x-none" altLang="x-none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750840" y="12957399"/>
            <a:ext cx="2421510" cy="38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600" dirty="0">
                <a:solidFill>
                  <a:srgbClr val="3E424F"/>
                </a:solidFill>
                <a:latin typeface="Open Sans" charset="0"/>
                <a:ea typeface="Open Sans" charset="0"/>
                <a:cs typeface="Open Sans" charset="0"/>
              </a:rPr>
              <a:t>Multipurpose Template</a:t>
            </a:r>
          </a:p>
        </p:txBody>
      </p:sp>
      <p:sp>
        <p:nvSpPr>
          <p:cNvPr id="8" name="Text Box 3"/>
          <p:cNvSpPr txBox="1">
            <a:spLocks/>
          </p:cNvSpPr>
          <p:nvPr userDrawn="1"/>
        </p:nvSpPr>
        <p:spPr bwMode="auto">
          <a:xfrm>
            <a:off x="1787133" y="12448336"/>
            <a:ext cx="6214753" cy="70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3500" b="0" i="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BUSINESS REPORT</a:t>
            </a:r>
            <a:endParaRPr lang="x-none" altLang="x-none" sz="3500" b="0" i="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8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80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144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26599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118388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3542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70869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3144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26599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118388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413542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70869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0" y="11941865"/>
            <a:ext cx="24384000" cy="1764000"/>
          </a:xfrm>
          <a:prstGeom prst="rect">
            <a:avLst/>
          </a:prstGeom>
          <a:solidFill>
            <a:srgbClr val="0F0E1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 userDrawn="1"/>
        </p:nvSpPr>
        <p:spPr bwMode="auto">
          <a:xfrm>
            <a:off x="1750840" y="12957399"/>
            <a:ext cx="2421510" cy="38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600" dirty="0">
                <a:solidFill>
                  <a:srgbClr val="3E424F"/>
                </a:solidFill>
                <a:latin typeface="Open Sans" charset="0"/>
                <a:ea typeface="Open Sans" charset="0"/>
                <a:cs typeface="Open Sans" charset="0"/>
              </a:rPr>
              <a:t>Multipurpose Template</a:t>
            </a:r>
          </a:p>
        </p:txBody>
      </p:sp>
      <p:sp>
        <p:nvSpPr>
          <p:cNvPr id="27" name="Text Box 3"/>
          <p:cNvSpPr txBox="1">
            <a:spLocks/>
          </p:cNvSpPr>
          <p:nvPr userDrawn="1"/>
        </p:nvSpPr>
        <p:spPr bwMode="auto">
          <a:xfrm>
            <a:off x="1787133" y="12448336"/>
            <a:ext cx="6214753" cy="70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3500" b="0" i="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BUSINESS REPORT</a:t>
            </a:r>
            <a:endParaRPr lang="x-none" altLang="x-none" sz="3500" b="0" i="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  <p:sp>
        <p:nvSpPr>
          <p:cNvPr id="17" name="Rectangle 4"/>
          <p:cNvSpPr>
            <a:spLocks noGrp="1"/>
          </p:cNvSpPr>
          <p:nvPr>
            <p:ph type="sldNum" sz="quarter" idx="21"/>
          </p:nvPr>
        </p:nvSpPr>
        <p:spPr>
          <a:xfrm>
            <a:off x="22777176" y="12712104"/>
            <a:ext cx="895350" cy="482600"/>
          </a:xfrm>
        </p:spPr>
        <p:txBody>
          <a:bodyPr/>
          <a:lstStyle>
            <a:lvl1pPr>
              <a:defRPr b="0" i="0">
                <a:solidFill>
                  <a:srgbClr val="383C47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>
              <a:defRPr/>
            </a:pPr>
            <a:fld id="{029EB264-65DE-DD49-A8CC-41DBB245A5C0}" type="slidenum">
              <a:rPr lang="x-none" altLang="x-none" smtClean="0"/>
              <a:pPr>
                <a:defRPr/>
              </a:pPr>
              <a:t>‹#›</a:t>
            </a:fld>
            <a:endParaRPr lang="x-none" altLang="x-none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068657" y="12551101"/>
            <a:ext cx="541102" cy="650278"/>
            <a:chOff x="8775456" y="1570245"/>
            <a:chExt cx="8874641" cy="10665245"/>
          </a:xfrm>
        </p:grpSpPr>
        <p:sp>
          <p:nvSpPr>
            <p:cNvPr id="32" name="Shape"/>
            <p:cNvSpPr/>
            <p:nvPr/>
          </p:nvSpPr>
          <p:spPr>
            <a:xfrm>
              <a:off x="8777505" y="1570245"/>
              <a:ext cx="6562476" cy="469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extrusionOk="0">
                  <a:moveTo>
                    <a:pt x="18842" y="20934"/>
                  </a:moveTo>
                  <a:cubicBezTo>
                    <a:pt x="20967" y="17479"/>
                    <a:pt x="21600" y="12626"/>
                    <a:pt x="20491" y="8299"/>
                  </a:cubicBezTo>
                  <a:cubicBezTo>
                    <a:pt x="19233" y="3394"/>
                    <a:pt x="16010" y="99"/>
                    <a:pt x="12373" y="0"/>
                  </a:cubicBezTo>
                  <a:lnTo>
                    <a:pt x="3851" y="0"/>
                  </a:lnTo>
                  <a:cubicBezTo>
                    <a:pt x="2734" y="58"/>
                    <a:pt x="1685" y="784"/>
                    <a:pt x="956" y="2002"/>
                  </a:cubicBezTo>
                  <a:cubicBezTo>
                    <a:pt x="367" y="2988"/>
                    <a:pt x="29" y="4233"/>
                    <a:pt x="0" y="5533"/>
                  </a:cubicBezTo>
                  <a:lnTo>
                    <a:pt x="0" y="21600"/>
                  </a:lnTo>
                  <a:lnTo>
                    <a:pt x="18842" y="2093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8100000" scaled="1"/>
              <a:tileRect/>
            </a:gradFill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Shape"/>
            <p:cNvSpPr/>
            <p:nvPr/>
          </p:nvSpPr>
          <p:spPr>
            <a:xfrm>
              <a:off x="8775456" y="4417198"/>
              <a:ext cx="8874641" cy="7818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72" extrusionOk="0">
                  <a:moveTo>
                    <a:pt x="2" y="0"/>
                  </a:moveTo>
                  <a:lnTo>
                    <a:pt x="2" y="18178"/>
                  </a:lnTo>
                  <a:cubicBezTo>
                    <a:pt x="-23" y="19005"/>
                    <a:pt x="229" y="19812"/>
                    <a:pt x="706" y="20437"/>
                  </a:cubicBezTo>
                  <a:cubicBezTo>
                    <a:pt x="1278" y="21184"/>
                    <a:pt x="2114" y="21600"/>
                    <a:pt x="2984" y="21570"/>
                  </a:cubicBezTo>
                  <a:lnTo>
                    <a:pt x="13665" y="21570"/>
                  </a:lnTo>
                  <a:cubicBezTo>
                    <a:pt x="18058" y="21511"/>
                    <a:pt x="21577" y="17412"/>
                    <a:pt x="21526" y="12415"/>
                  </a:cubicBezTo>
                  <a:cubicBezTo>
                    <a:pt x="21476" y="7474"/>
                    <a:pt x="17944" y="3496"/>
                    <a:pt x="13600" y="3486"/>
                  </a:cubicBezTo>
                  <a:lnTo>
                    <a:pt x="2842" y="3486"/>
                  </a:lnTo>
                  <a:cubicBezTo>
                    <a:pt x="2072" y="3436"/>
                    <a:pt x="1347" y="3051"/>
                    <a:pt x="819" y="2411"/>
                  </a:cubicBezTo>
                  <a:cubicBezTo>
                    <a:pt x="281" y="1759"/>
                    <a:pt x="-13" y="894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8100000" scaled="1"/>
              <a:tileRect/>
            </a:gradFill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502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photo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144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26599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118388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3542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70869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3144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26599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118388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413542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70869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 bwMode="auto">
          <a:xfrm>
            <a:off x="2120900" y="2278063"/>
            <a:ext cx="20627975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 Medium" charset="0"/>
              </a:rPr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2271713" y="4670425"/>
            <a:ext cx="20477162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" charset="0"/>
              </a:rPr>
              <a:t>Click to edit Master text styles</a:t>
            </a:r>
          </a:p>
          <a:p>
            <a:pPr lvl="1"/>
            <a:r>
              <a:rPr lang="x-none" altLang="x-none">
                <a:sym typeface="Poppins" charset="0"/>
              </a:rPr>
              <a:t>Second level</a:t>
            </a:r>
          </a:p>
          <a:p>
            <a:pPr lvl="2"/>
            <a:r>
              <a:rPr lang="x-none" altLang="x-none">
                <a:sym typeface="Poppins" charset="0"/>
              </a:rPr>
              <a:t>Third level</a:t>
            </a:r>
          </a:p>
          <a:p>
            <a:pPr lvl="3"/>
            <a:r>
              <a:rPr lang="x-none" altLang="x-none">
                <a:sym typeface="Poppins" charset="0"/>
              </a:rPr>
              <a:t>Fourth level</a:t>
            </a:r>
          </a:p>
          <a:p>
            <a:pPr lvl="4"/>
            <a:r>
              <a:rPr lang="x-none" altLang="x-none">
                <a:sym typeface="Poppins" charset="0"/>
              </a:rPr>
              <a:t>Fifth level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sldNum" sz="quarter" idx="2"/>
          </p:nvPr>
        </p:nvSpPr>
        <p:spPr bwMode="auto">
          <a:xfrm>
            <a:off x="22748875" y="12640096"/>
            <a:ext cx="8953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eaLnBrk="1">
              <a:defRPr b="0" i="0">
                <a:solidFill>
                  <a:srgbClr val="383C47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>
              <a:defRPr/>
            </a:pPr>
            <a:fld id="{83012394-0000-AC47-9758-C9AABE0F376A}" type="slidenum">
              <a:rPr lang="x-none" altLang="x-none" smtClean="0"/>
              <a:pPr>
                <a:defRPr/>
              </a:pPr>
              <a:t>‹#›</a:t>
            </a:fld>
            <a:endParaRPr lang="x-none" altLang="x-none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20" r:id="rId1"/>
    <p:sldLayoutId id="2147483824" r:id="rId2"/>
    <p:sldLayoutId id="2147483825" r:id="rId3"/>
    <p:sldLayoutId id="2147483826" r:id="rId4"/>
  </p:sldLayoutIdLst>
  <p:hf hdr="0" ftr="0" dt="0"/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8800" b="0" i="0" kern="1200">
          <a:solidFill>
            <a:schemeClr val="tx1"/>
          </a:solidFill>
          <a:latin typeface="Open Sans Light" charset="0"/>
          <a:ea typeface="Open Sans Light" charset="0"/>
          <a:cs typeface="Open Sans Light" charset="0"/>
          <a:sym typeface="Poppins Medium" charset="0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5pPr>
      <a:lvl6pPr marL="4572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6pPr>
      <a:lvl7pPr marL="9144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7pPr>
      <a:lvl8pPr marL="13716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8pPr>
      <a:lvl9pPr marL="18288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9pPr>
    </p:titleStyle>
    <p:bodyStyle>
      <a:lvl1pPr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1pPr>
      <a:lvl2pPr indent="2286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2pPr>
      <a:lvl3pPr indent="4572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3pPr>
      <a:lvl4pPr indent="6858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4pPr>
      <a:lvl5pPr indent="9144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microsoft.com/office/2007/relationships/hdphoto" Target="../media/hdphoto4.wdp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chart" Target="../charts/chart1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>
            <a:extLst>
              <a:ext uri="{FF2B5EF4-FFF2-40B4-BE49-F238E27FC236}">
                <a16:creationId xmlns:a16="http://schemas.microsoft.com/office/drawing/2014/main" id="{D5A9B5C8-78DE-43B3-8D67-0D3F5B36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24384001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565F26-8487-49AA-8C43-58BD089D86D5}"/>
              </a:ext>
            </a:extLst>
          </p:cNvPr>
          <p:cNvSpPr txBox="1"/>
          <p:nvPr/>
        </p:nvSpPr>
        <p:spPr>
          <a:xfrm>
            <a:off x="20616936" y="3309438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791A29A9-542C-4A07-86D2-88AAA07EC4D3}"/>
              </a:ext>
            </a:extLst>
          </p:cNvPr>
          <p:cNvSpPr txBox="1">
            <a:spLocks/>
          </p:cNvSpPr>
          <p:nvPr/>
        </p:nvSpPr>
        <p:spPr bwMode="auto">
          <a:xfrm>
            <a:off x="17866531" y="10170368"/>
            <a:ext cx="6264696" cy="3215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r" eaLnBrk="1">
              <a:defRPr/>
            </a:pPr>
            <a:r>
              <a:rPr lang="ru-RU" altLang="x-none" sz="2400" dirty="0">
                <a:solidFill>
                  <a:schemeClr val="tx1"/>
                </a:solidFill>
                <a:latin typeface="Montserrat" pitchFamily="2" charset="-52"/>
                <a:ea typeface="Open Sans" charset="0"/>
                <a:cs typeface="Open Sans" charset="0"/>
                <a:sym typeface="Poppins Medium" charset="0"/>
              </a:rPr>
              <a:t>Выполнил: </a:t>
            </a:r>
          </a:p>
          <a:p>
            <a:pPr algn="r" eaLnBrk="1">
              <a:defRPr/>
            </a:pPr>
            <a:r>
              <a:rPr lang="ru-RU" altLang="x-none" sz="2400" b="1" dirty="0">
                <a:solidFill>
                  <a:schemeClr val="tx1"/>
                </a:solidFill>
                <a:latin typeface="Montserrat" pitchFamily="2" charset="-52"/>
                <a:ea typeface="Open Sans" charset="0"/>
                <a:cs typeface="Open Sans" charset="0"/>
                <a:sym typeface="Poppins Medium" charset="0"/>
              </a:rPr>
              <a:t>Мингазов Руслан Валерьевич</a:t>
            </a:r>
            <a:endParaRPr lang="ru-RU" altLang="x-none" sz="2400" dirty="0">
              <a:solidFill>
                <a:schemeClr val="tx1"/>
              </a:solidFill>
              <a:latin typeface="Montserrat" pitchFamily="2" charset="-52"/>
              <a:ea typeface="Open Sans" charset="0"/>
              <a:cs typeface="Open Sans" charset="0"/>
              <a:sym typeface="Poppins Medium" charset="0"/>
            </a:endParaRPr>
          </a:p>
          <a:p>
            <a:pPr algn="r" eaLnBrk="1">
              <a:defRPr/>
            </a:pPr>
            <a:r>
              <a:rPr lang="ru-RU" altLang="x-none" sz="2400" dirty="0">
                <a:solidFill>
                  <a:schemeClr val="tx1"/>
                </a:solidFill>
                <a:latin typeface="Montserrat" pitchFamily="2" charset="-52"/>
                <a:ea typeface="Open Sans" charset="0"/>
                <a:cs typeface="Open Sans" charset="0"/>
                <a:sym typeface="Poppins Medium" charset="0"/>
              </a:rPr>
              <a:t>3 курса, 38 / 1 группы</a:t>
            </a:r>
          </a:p>
          <a:p>
            <a:pPr algn="r" eaLnBrk="1">
              <a:defRPr/>
            </a:pPr>
            <a:r>
              <a:rPr lang="ru-RU" altLang="x-none" sz="2400" dirty="0">
                <a:solidFill>
                  <a:schemeClr val="tx1"/>
                </a:solidFill>
                <a:latin typeface="Montserrat" pitchFamily="2" charset="-52"/>
                <a:ea typeface="Open Sans" charset="0"/>
                <a:cs typeface="Open Sans" charset="0"/>
                <a:sym typeface="Poppins Medium" charset="0"/>
              </a:rPr>
              <a:t>Направление 09.03.03 </a:t>
            </a:r>
          </a:p>
          <a:p>
            <a:pPr algn="r" eaLnBrk="1">
              <a:defRPr/>
            </a:pPr>
            <a:endParaRPr lang="ru-RU" altLang="x-none" sz="2400" dirty="0">
              <a:solidFill>
                <a:schemeClr val="tx1"/>
              </a:solidFill>
              <a:latin typeface="Montserrat" pitchFamily="2" charset="-52"/>
              <a:ea typeface="Open Sans" charset="0"/>
              <a:cs typeface="Open Sans" charset="0"/>
              <a:sym typeface="Poppins Medium" charset="0"/>
            </a:endParaRPr>
          </a:p>
          <a:p>
            <a:pPr algn="r" eaLnBrk="1">
              <a:defRPr/>
            </a:pPr>
            <a:r>
              <a:rPr lang="ru-RU" altLang="x-none" sz="2400" dirty="0">
                <a:solidFill>
                  <a:schemeClr val="tx1"/>
                </a:solidFill>
                <a:latin typeface="Montserrat" pitchFamily="2" charset="-52"/>
                <a:ea typeface="Open Sans" charset="0"/>
                <a:cs typeface="Open Sans" charset="0"/>
                <a:sym typeface="Poppins Medium" charset="0"/>
              </a:rPr>
              <a:t>Научный руководитель:</a:t>
            </a:r>
          </a:p>
          <a:p>
            <a:pPr algn="r" eaLnBrk="1">
              <a:defRPr/>
            </a:pPr>
            <a:r>
              <a:rPr lang="ru-RU" altLang="x-none" sz="2400" b="1" dirty="0">
                <a:solidFill>
                  <a:schemeClr val="tx1"/>
                </a:solidFill>
                <a:latin typeface="Montserrat" pitchFamily="2" charset="-52"/>
                <a:ea typeface="Open Sans" charset="0"/>
                <a:cs typeface="Open Sans" charset="0"/>
                <a:sym typeface="Poppins Medium" charset="0"/>
              </a:rPr>
              <a:t>Левченко Дмитрий Александрович</a:t>
            </a:r>
          </a:p>
          <a:p>
            <a:pPr algn="r" eaLnBrk="1">
              <a:defRPr/>
            </a:pPr>
            <a:r>
              <a:rPr lang="ru-RU" altLang="x-none" sz="2400" dirty="0">
                <a:solidFill>
                  <a:schemeClr val="tx1"/>
                </a:solidFill>
                <a:latin typeface="Montserrat" pitchFamily="2" charset="-52"/>
                <a:ea typeface="Open Sans" charset="0"/>
                <a:cs typeface="Open Sans" charset="0"/>
                <a:sym typeface="Poppins Medium" charset="0"/>
              </a:rPr>
              <a:t>Доц., канд. пед. наук</a:t>
            </a:r>
            <a:endParaRPr lang="en-US" altLang="x-none" sz="2400" dirty="0">
              <a:solidFill>
                <a:schemeClr val="tx1"/>
              </a:solidFill>
              <a:latin typeface="Montserrat" pitchFamily="2" charset="-52"/>
              <a:ea typeface="Open Sans" charset="0"/>
              <a:cs typeface="Open Sans" charset="0"/>
              <a:sym typeface="Poppins Medium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3D1CC35D-9D23-4C29-95EE-2F709BB672A7}"/>
              </a:ext>
            </a:extLst>
          </p:cNvPr>
          <p:cNvSpPr txBox="1">
            <a:spLocks/>
          </p:cNvSpPr>
          <p:nvPr/>
        </p:nvSpPr>
        <p:spPr bwMode="auto">
          <a:xfrm>
            <a:off x="2064334" y="426849"/>
            <a:ext cx="6876288" cy="17388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1500" dirty="0">
                <a:solidFill>
                  <a:schemeClr val="tx1"/>
                </a:solidFill>
                <a:latin typeface="Montserrat" pitchFamily="2" charset="-52"/>
                <a:ea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r>
              <a:rPr lang="ru-RU" sz="1500" dirty="0">
                <a:solidFill>
                  <a:schemeClr val="tx1"/>
                </a:solidFill>
                <a:latin typeface="Montserrat" pitchFamily="2" charset="-52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</a:p>
          <a:p>
            <a:r>
              <a:rPr lang="ru-RU" sz="1500" dirty="0">
                <a:solidFill>
                  <a:schemeClr val="tx1"/>
                </a:solidFill>
                <a:latin typeface="Montserrat" pitchFamily="2" charset="-52"/>
                <a:ea typeface="Times New Roman" panose="02020603050405020304" pitchFamily="18" charset="0"/>
              </a:rPr>
              <a:t>высшего образования</a:t>
            </a:r>
          </a:p>
          <a:p>
            <a:r>
              <a:rPr lang="ru-RU" sz="1500" b="1" dirty="0">
                <a:solidFill>
                  <a:schemeClr val="tx1"/>
                </a:solidFill>
                <a:latin typeface="Montserrat" pitchFamily="2" charset="-52"/>
                <a:ea typeface="Times New Roman" panose="02020603050405020304" pitchFamily="18" charset="0"/>
              </a:rPr>
              <a:t>«КУБАНСКИЙ ГОСУДАРСТВЕННЫЙ УНИВЕРСИТЕТ»</a:t>
            </a:r>
          </a:p>
          <a:p>
            <a:r>
              <a:rPr lang="ru-RU" sz="1500" b="1" dirty="0">
                <a:solidFill>
                  <a:schemeClr val="tx1"/>
                </a:solidFill>
                <a:latin typeface="Montserrat" pitchFamily="2" charset="-52"/>
                <a:ea typeface="Times New Roman" panose="02020603050405020304" pitchFamily="18" charset="0"/>
              </a:rPr>
              <a:t>(ФГБОУ ВО «КубГУ»)</a:t>
            </a:r>
            <a:endParaRPr lang="ru-RU" sz="1500" dirty="0">
              <a:solidFill>
                <a:schemeClr val="tx1"/>
              </a:solidFill>
              <a:latin typeface="Montserrat" pitchFamily="2" charset="-52"/>
              <a:ea typeface="Times New Roman" panose="02020603050405020304" pitchFamily="18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B9831916-66F8-4624-82A2-3BB3D7870348}"/>
              </a:ext>
            </a:extLst>
          </p:cNvPr>
          <p:cNvSpPr txBox="1">
            <a:spLocks/>
          </p:cNvSpPr>
          <p:nvPr/>
        </p:nvSpPr>
        <p:spPr bwMode="auto">
          <a:xfrm>
            <a:off x="11244404" y="761173"/>
            <a:ext cx="6876288" cy="10701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1500" dirty="0">
                <a:solidFill>
                  <a:schemeClr val="tx1"/>
                </a:solidFill>
                <a:latin typeface="Montserrat" pitchFamily="2" charset="-52"/>
                <a:ea typeface="Times New Roman" panose="02020603050405020304" pitchFamily="18" charset="0"/>
              </a:rPr>
              <a:t>Факультет компьютерных технологий </a:t>
            </a:r>
            <a:br>
              <a:rPr lang="en-US" sz="1500" dirty="0">
                <a:solidFill>
                  <a:schemeClr val="tx1"/>
                </a:solidFill>
                <a:latin typeface="Montserrat" pitchFamily="2" charset="-52"/>
                <a:ea typeface="Times New Roman" panose="02020603050405020304" pitchFamily="18" charset="0"/>
              </a:rPr>
            </a:br>
            <a:r>
              <a:rPr lang="ru-RU" sz="1500" dirty="0">
                <a:solidFill>
                  <a:schemeClr val="tx1"/>
                </a:solidFill>
                <a:latin typeface="Montserrat" pitchFamily="2" charset="-52"/>
                <a:ea typeface="Times New Roman" panose="02020603050405020304" pitchFamily="18" charset="0"/>
              </a:rPr>
              <a:t>и прикладной математики</a:t>
            </a:r>
          </a:p>
          <a:p>
            <a:r>
              <a:rPr lang="ru-RU" sz="1500" b="1" dirty="0">
                <a:solidFill>
                  <a:schemeClr val="tx1"/>
                </a:solidFill>
                <a:latin typeface="Montserrat" pitchFamily="2" charset="-52"/>
                <a:ea typeface="Times New Roman" panose="02020603050405020304" pitchFamily="18" charset="0"/>
              </a:rPr>
              <a:t>Кафедра анализа данных и искусственного интеллекта</a:t>
            </a:r>
            <a:endParaRPr lang="ru-RU" sz="1500" dirty="0">
              <a:solidFill>
                <a:schemeClr val="tx1"/>
              </a:solidFill>
              <a:latin typeface="Montserrat" pitchFamily="2" charset="-52"/>
              <a:ea typeface="Times New Roman" panose="02020603050405020304" pitchFamily="18" charset="0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altLang="x-none" sz="1500" dirty="0">
              <a:solidFill>
                <a:schemeClr val="tx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  <a:sym typeface="Poppins Medium" charset="0"/>
            </a:endParaRP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82E13A2-4229-47F6-977D-BA3AFA9EE6E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85116" y="724758"/>
            <a:ext cx="1143000" cy="1143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614B37-8ABD-4A13-98D6-D433193AF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565" y="786624"/>
            <a:ext cx="1458953" cy="101926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6188D58-BA39-4ED2-94E7-F092BA2BDDDF}"/>
              </a:ext>
            </a:extLst>
          </p:cNvPr>
          <p:cNvSpPr/>
          <p:nvPr/>
        </p:nvSpPr>
        <p:spPr>
          <a:xfrm>
            <a:off x="17059590" y="2664104"/>
            <a:ext cx="7114691" cy="24366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r"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sz="3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«Создание биржевого торгового бота на основе комплексного индикатора с автоматизированной системой торговли по данным технического анализа временных рядов»</a:t>
            </a:r>
            <a:endParaRPr lang="en-US" sz="3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E174491-A4E9-49E8-8D3F-E5397563639F}"/>
              </a:ext>
            </a:extLst>
          </p:cNvPr>
          <p:cNvSpPr/>
          <p:nvPr/>
        </p:nvSpPr>
        <p:spPr bwMode="auto">
          <a:xfrm rot="5400000">
            <a:off x="10519461" y="1254624"/>
            <a:ext cx="936000" cy="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A739E0C-E8B7-42FD-AD7C-248F7AE8D3FE}"/>
              </a:ext>
            </a:extLst>
          </p:cNvPr>
          <p:cNvSpPr/>
          <p:nvPr/>
        </p:nvSpPr>
        <p:spPr bwMode="auto">
          <a:xfrm rot="5400000">
            <a:off x="1473156" y="1314265"/>
            <a:ext cx="936000" cy="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B05FA10-762C-4DC0-B155-7EE16514B530}"/>
              </a:ext>
            </a:extLst>
          </p:cNvPr>
          <p:cNvSpPr/>
          <p:nvPr/>
        </p:nvSpPr>
        <p:spPr bwMode="auto">
          <a:xfrm>
            <a:off x="17531839" y="11970568"/>
            <a:ext cx="6624000" cy="360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7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5" grpId="0"/>
      <p:bldP spid="26" grpId="0" animBg="1"/>
      <p:bldP spid="28" grpId="0" animBg="1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B45B54-A4E6-4AF8-AA62-751B999A5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-3568"/>
            <a:ext cx="24383980" cy="13716000"/>
          </a:xfrm>
          <a:prstGeom prst="rect">
            <a:avLst/>
          </a:prstGeom>
        </p:spPr>
      </p:pic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7153440" y="6671734"/>
            <a:ext cx="6583680" cy="64008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3548" y="1246550"/>
            <a:ext cx="21810106" cy="11215764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793BFAA6-CF95-48CA-BDAE-88225E64568F}"/>
              </a:ext>
            </a:extLst>
          </p:cNvPr>
          <p:cNvSpPr txBox="1">
            <a:spLocks/>
          </p:cNvSpPr>
          <p:nvPr/>
        </p:nvSpPr>
        <p:spPr bwMode="auto">
          <a:xfrm>
            <a:off x="3350698" y="2017986"/>
            <a:ext cx="17682604" cy="70840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16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ГЛАВА 2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16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ВЫБОР СТОРОНЫ</a:t>
            </a:r>
          </a:p>
        </p:txBody>
      </p:sp>
    </p:spTree>
    <p:extLst>
      <p:ext uri="{BB962C8B-B14F-4D97-AF65-F5344CB8AC3E}">
        <p14:creationId xmlns:p14="http://schemas.microsoft.com/office/powerpoint/2010/main" val="10404161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BA5CD9D-DFE9-47FE-AAD8-2386BAA21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611D5CD7-1039-4B0D-918E-21251B0A8F66}"/>
              </a:ext>
            </a:extLst>
          </p:cNvPr>
          <p:cNvGrpSpPr/>
          <p:nvPr/>
        </p:nvGrpSpPr>
        <p:grpSpPr>
          <a:xfrm>
            <a:off x="3739436" y="2033464"/>
            <a:ext cx="18917813" cy="8891334"/>
            <a:chOff x="3739436" y="2033464"/>
            <a:chExt cx="18917813" cy="8891334"/>
          </a:xfrm>
        </p:grpSpPr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1CE64E29-2CE4-4435-A64A-768A6E9E68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255307" y="6551586"/>
              <a:ext cx="2584765" cy="12894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lIns="91440" tIns="45720" rIns="91440" bIns="45720" rtlCol="0" anchor="ctr">
              <a:normAutofit/>
            </a:bodyPr>
            <a:lstStyle/>
            <a:p>
              <a:pPr defTabSz="914400" eaLnBrk="1" hangingPunct="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ru-RU" altLang="x-none" sz="4000" dirty="0">
                  <a:solidFill>
                    <a:srgbClr val="FFFFFF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+mj-lt"/>
                  <a:ea typeface="+mj-ea"/>
                  <a:cs typeface="+mj-cs"/>
                  <a:sym typeface="Poppins Medium" charset="0"/>
                </a:rPr>
                <a:t>Активы</a:t>
              </a:r>
              <a:endParaRPr lang="en-US" altLang="x-none" sz="4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endParaRPr>
            </a:p>
          </p:txBody>
        </p:sp>
        <p:grpSp>
          <p:nvGrpSpPr>
            <p:cNvPr id="31" name="Group 1">
              <a:extLst>
                <a:ext uri="{FF2B5EF4-FFF2-40B4-BE49-F238E27FC236}">
                  <a16:creationId xmlns:a16="http://schemas.microsoft.com/office/drawing/2014/main" id="{9065AF6B-8B4A-4EC4-8226-EB1A8000A337}"/>
                </a:ext>
              </a:extLst>
            </p:cNvPr>
            <p:cNvGrpSpPr/>
            <p:nvPr/>
          </p:nvGrpSpPr>
          <p:grpSpPr>
            <a:xfrm>
              <a:off x="6829407" y="2033464"/>
              <a:ext cx="9156056" cy="8506190"/>
              <a:chOff x="12696056" y="1889448"/>
              <a:chExt cx="9156056" cy="8506190"/>
            </a:xfrm>
          </p:grpSpPr>
          <p:graphicFrame>
            <p:nvGraphicFramePr>
              <p:cNvPr id="32" name="Chart 41">
                <a:extLst>
                  <a:ext uri="{FF2B5EF4-FFF2-40B4-BE49-F238E27FC236}">
                    <a16:creationId xmlns:a16="http://schemas.microsoft.com/office/drawing/2014/main" id="{52EBB916-2452-4B83-B9CB-228CA7EAAC7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9660888"/>
                  </p:ext>
                </p:extLst>
              </p:nvPr>
            </p:nvGraphicFramePr>
            <p:xfrm>
              <a:off x="12696056" y="1889448"/>
              <a:ext cx="9156056" cy="850619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3" name="Text Box 3">
                <a:extLst>
                  <a:ext uri="{FF2B5EF4-FFF2-40B4-BE49-F238E27FC236}">
                    <a16:creationId xmlns:a16="http://schemas.microsoft.com/office/drawing/2014/main" id="{44F070F5-436E-4E65-AE2A-A0EC6457488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579304" y="5134431"/>
                <a:ext cx="5389560" cy="12894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algn="ctr" eaLnBrk="1">
                  <a:defRPr/>
                </a:pPr>
                <a:r>
                  <a:rPr lang="en-US" altLang="x-none" sz="7200" dirty="0">
                    <a:solidFill>
                      <a:schemeClr val="tx1"/>
                    </a:solidFill>
                    <a:latin typeface="Open Sans Light" charset="0"/>
                    <a:ea typeface="Open Sans Light" charset="0"/>
                    <a:cs typeface="Open Sans Light" charset="0"/>
                    <a:sym typeface="Poppins Medium" charset="0"/>
                  </a:rPr>
                  <a:t>20</a:t>
                </a:r>
                <a:r>
                  <a:rPr lang="ru-RU" altLang="x-none" sz="7200" dirty="0">
                    <a:solidFill>
                      <a:schemeClr val="tx1"/>
                    </a:solidFill>
                    <a:latin typeface="Open Sans Light" charset="0"/>
                    <a:ea typeface="Open Sans Light" charset="0"/>
                    <a:cs typeface="Open Sans Light" charset="0"/>
                    <a:sym typeface="Poppins Medium" charset="0"/>
                  </a:rPr>
                  <a:t>21 - 2022</a:t>
                </a:r>
                <a:endParaRPr lang="en-US" altLang="x-none" sz="72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endParaRPr>
              </a:p>
            </p:txBody>
          </p: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CEA735DE-18CB-4ED2-B92E-FE6C0BB50243}"/>
                </a:ext>
              </a:extLst>
            </p:cNvPr>
            <p:cNvGrpSpPr/>
            <p:nvPr/>
          </p:nvGrpSpPr>
          <p:grpSpPr>
            <a:xfrm>
              <a:off x="4054538" y="3038897"/>
              <a:ext cx="5545174" cy="720000"/>
              <a:chOff x="4054538" y="3038897"/>
              <a:chExt cx="5545174" cy="720000"/>
            </a:xfrm>
          </p:grpSpPr>
          <p:sp>
            <p:nvSpPr>
              <p:cNvPr id="25" name="Text Box 3">
                <a:extLst>
                  <a:ext uri="{FF2B5EF4-FFF2-40B4-BE49-F238E27FC236}">
                    <a16:creationId xmlns:a16="http://schemas.microsoft.com/office/drawing/2014/main" id="{1F225E93-9FA0-43C6-9B59-990F99C9646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991200" y="3078198"/>
                <a:ext cx="4608512" cy="641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eaLnBrk="1">
                  <a:defRPr/>
                </a:pPr>
                <a:r>
                  <a:rPr lang="ru-RU" altLang="x-none" sz="3600" dirty="0">
                    <a:solidFill>
                      <a:srgbClr val="FFFFFF"/>
                    </a:solidFill>
                    <a:effectLst>
                      <a:glow rad="101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Arial (Основной текст)"/>
                    <a:ea typeface="+mj-ea"/>
                    <a:cs typeface="+mj-cs"/>
                    <a:sym typeface="Poppins Medium" charset="0"/>
                  </a:rPr>
                  <a:t>Фьючерсы</a:t>
                </a:r>
                <a:endParaRPr lang="en-US" altLang="x-none" sz="3600" dirty="0">
                  <a:solidFill>
                    <a:schemeClr val="accent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endParaRPr>
              </a:p>
            </p:txBody>
          </p:sp>
          <p:pic>
            <p:nvPicPr>
              <p:cNvPr id="55" name="Рисунок 54">
                <a:extLst>
                  <a:ext uri="{FF2B5EF4-FFF2-40B4-BE49-F238E27FC236}">
                    <a16:creationId xmlns:a16="http://schemas.microsoft.com/office/drawing/2014/main" id="{FFE2C3BA-7937-45A1-B6A5-B0765BF71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54538" y="3038897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2D5A2598-1F91-4499-8634-400915A7B531}"/>
                </a:ext>
              </a:extLst>
            </p:cNvPr>
            <p:cNvGrpSpPr/>
            <p:nvPr/>
          </p:nvGrpSpPr>
          <p:grpSpPr>
            <a:xfrm>
              <a:off x="3739436" y="10033094"/>
              <a:ext cx="5598153" cy="891704"/>
              <a:chOff x="3739436" y="10033094"/>
              <a:chExt cx="5598153" cy="891704"/>
            </a:xfrm>
          </p:grpSpPr>
          <p:sp>
            <p:nvSpPr>
              <p:cNvPr id="11" name="Text Box 3">
                <a:extLst>
                  <a:ext uri="{FF2B5EF4-FFF2-40B4-BE49-F238E27FC236}">
                    <a16:creationId xmlns:a16="http://schemas.microsoft.com/office/drawing/2014/main" id="{3BC497D7-4AA0-41DA-9672-96F536C3EA6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29077" y="10142760"/>
                <a:ext cx="4608512" cy="641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eaLnBrk="1">
                  <a:defRPr/>
                </a:pPr>
                <a:r>
                  <a:rPr lang="ru-RU" altLang="x-none" sz="3600" dirty="0">
                    <a:solidFill>
                      <a:srgbClr val="FFFFFF"/>
                    </a:solidFill>
                    <a:effectLst>
                      <a:glow rad="101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Arial (Основной текст)"/>
                    <a:ea typeface="+mj-ea"/>
                    <a:cs typeface="+mj-cs"/>
                    <a:sym typeface="Poppins Medium" charset="0"/>
                  </a:rPr>
                  <a:t>Ценные бумаги</a:t>
                </a:r>
                <a:endParaRPr lang="en-US" altLang="x-none" sz="3600" dirty="0">
                  <a:solidFill>
                    <a:schemeClr val="accent1"/>
                  </a:solidFill>
                  <a:latin typeface="Arial (Основной текст)"/>
                  <a:ea typeface="Open Sans Light" charset="0"/>
                  <a:cs typeface="Open Sans Light" charset="0"/>
                  <a:sym typeface="Poppins Medium" charset="0"/>
                </a:endParaRPr>
              </a:p>
            </p:txBody>
          </p:sp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6C990621-4547-4D10-8504-17E5B1C91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739436" y="10033094"/>
                <a:ext cx="891704" cy="891704"/>
              </a:xfrm>
              <a:prstGeom prst="rect">
                <a:avLst/>
              </a:prstGeom>
            </p:spPr>
          </p:pic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9F5C7C2B-E65D-484F-8F7E-23FD8EDD2DCA}"/>
                </a:ext>
              </a:extLst>
            </p:cNvPr>
            <p:cNvGrpSpPr/>
            <p:nvPr/>
          </p:nvGrpSpPr>
          <p:grpSpPr>
            <a:xfrm>
              <a:off x="15046413" y="9924031"/>
              <a:ext cx="5559502" cy="860127"/>
              <a:chOff x="15125336" y="10822409"/>
              <a:chExt cx="5559502" cy="860127"/>
            </a:xfrm>
          </p:grpSpPr>
          <p:sp>
            <p:nvSpPr>
              <p:cNvPr id="18" name="Text Box 3">
                <a:extLst>
                  <a:ext uri="{FF2B5EF4-FFF2-40B4-BE49-F238E27FC236}">
                    <a16:creationId xmlns:a16="http://schemas.microsoft.com/office/drawing/2014/main" id="{89B01055-7F4C-4A25-B7EB-ADBD49B403F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6076326" y="10951178"/>
                <a:ext cx="4608512" cy="641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eaLnBrk="1">
                  <a:defRPr/>
                </a:pPr>
                <a:r>
                  <a:rPr lang="ru-RU" altLang="x-none" sz="3600" dirty="0">
                    <a:solidFill>
                      <a:srgbClr val="FFFFFF"/>
                    </a:solidFill>
                    <a:effectLst>
                      <a:glow rad="101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Arial (Основной текст)"/>
                    <a:ea typeface="+mj-ea"/>
                    <a:cs typeface="+mj-cs"/>
                    <a:sym typeface="Poppins Medium" charset="0"/>
                  </a:rPr>
                  <a:t>Опционы</a:t>
                </a:r>
                <a:endParaRPr lang="en-US" altLang="x-none" sz="3600" dirty="0">
                  <a:solidFill>
                    <a:schemeClr val="accent1"/>
                  </a:solidFill>
                  <a:latin typeface="Arial (Основной текст)"/>
                  <a:ea typeface="Open Sans Light" charset="0"/>
                  <a:cs typeface="Open Sans Light" charset="0"/>
                  <a:sym typeface="Poppins Medium" charset="0"/>
                </a:endParaRPr>
              </a:p>
            </p:txBody>
          </p:sp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AFCF406A-8ED9-4B43-AF02-C4429200F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5125336" y="10822409"/>
                <a:ext cx="860127" cy="860127"/>
              </a:xfrm>
              <a:prstGeom prst="rect">
                <a:avLst/>
              </a:prstGeom>
            </p:spPr>
          </p:pic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4AC584BA-2826-4BEA-BD44-58088CA076EE}"/>
                </a:ext>
              </a:extLst>
            </p:cNvPr>
            <p:cNvGrpSpPr/>
            <p:nvPr/>
          </p:nvGrpSpPr>
          <p:grpSpPr>
            <a:xfrm>
              <a:off x="16317853" y="6878694"/>
              <a:ext cx="6339396" cy="720000"/>
              <a:chOff x="16317853" y="6878694"/>
              <a:chExt cx="6339396" cy="720000"/>
            </a:xfrm>
          </p:grpSpPr>
          <p:sp>
            <p:nvSpPr>
              <p:cNvPr id="20" name="Text Box 3">
                <a:extLst>
                  <a:ext uri="{FF2B5EF4-FFF2-40B4-BE49-F238E27FC236}">
                    <a16:creationId xmlns:a16="http://schemas.microsoft.com/office/drawing/2014/main" id="{C9B01AD5-3B36-4578-B364-1FCE799421F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532878" y="6878694"/>
                <a:ext cx="5124371" cy="641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eaLnBrk="1">
                  <a:defRPr/>
                </a:pPr>
                <a:r>
                  <a:rPr lang="ru-RU" altLang="x-none" sz="3600" dirty="0">
                    <a:solidFill>
                      <a:srgbClr val="FFFFFF"/>
                    </a:solidFill>
                    <a:effectLst>
                      <a:glow rad="101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Arial (Основной текст)"/>
                    <a:ea typeface="+mj-ea"/>
                    <a:cs typeface="+mj-cs"/>
                    <a:sym typeface="Poppins Medium" charset="0"/>
                  </a:rPr>
                  <a:t>Драгоценные металлы</a:t>
                </a:r>
                <a:endParaRPr lang="en-US" altLang="x-none" sz="3600" dirty="0">
                  <a:solidFill>
                    <a:schemeClr val="accent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endParaRPr>
              </a:p>
            </p:txBody>
          </p:sp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8E4D28BE-639D-45CE-9CC4-93F6BD34A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6317853" y="6878694"/>
                <a:ext cx="1080000" cy="720000"/>
              </a:xfrm>
              <a:prstGeom prst="rect">
                <a:avLst/>
              </a:prstGeom>
            </p:spPr>
          </p:pic>
        </p:grp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DB0EEAB7-7C5E-4BC4-A338-6ED15A3FAED4}"/>
                </a:ext>
              </a:extLst>
            </p:cNvPr>
            <p:cNvGrpSpPr/>
            <p:nvPr/>
          </p:nvGrpSpPr>
          <p:grpSpPr>
            <a:xfrm>
              <a:off x="16032032" y="3117499"/>
              <a:ext cx="5974333" cy="943072"/>
              <a:chOff x="16032032" y="3117499"/>
              <a:chExt cx="5974333" cy="943072"/>
            </a:xfrm>
          </p:grpSpPr>
          <p:sp>
            <p:nvSpPr>
              <p:cNvPr id="9" name="Text Box 3">
                <a:extLst>
                  <a:ext uri="{FF2B5EF4-FFF2-40B4-BE49-F238E27FC236}">
                    <a16:creationId xmlns:a16="http://schemas.microsoft.com/office/drawing/2014/main" id="{955B722B-0139-4441-A36F-233146D9F8B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97853" y="3268336"/>
                <a:ext cx="4608512" cy="641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/>
              <a:lstStyle/>
              <a:p>
                <a:pPr eaLnBrk="1">
                  <a:defRPr/>
                </a:pPr>
                <a:r>
                  <a:rPr lang="ru-RU" altLang="x-none" sz="3600" dirty="0">
                    <a:solidFill>
                      <a:srgbClr val="FFFFFF"/>
                    </a:solidFill>
                    <a:effectLst>
                      <a:glow rad="101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Arial (Основной текст)"/>
                    <a:ea typeface="+mj-ea"/>
                    <a:cs typeface="+mj-cs"/>
                    <a:sym typeface="Poppins Medium" charset="0"/>
                  </a:rPr>
                  <a:t>Валюта</a:t>
                </a:r>
                <a:endParaRPr lang="en-US" altLang="x-none" sz="3600" dirty="0">
                  <a:solidFill>
                    <a:schemeClr val="accent1"/>
                  </a:solidFill>
                  <a:latin typeface="Arial (Основной текст)"/>
                  <a:ea typeface="Open Sans Light" charset="0"/>
                  <a:cs typeface="Open Sans Light" charset="0"/>
                  <a:sym typeface="Poppins Medium" charset="0"/>
                </a:endParaRPr>
              </a:p>
            </p:txBody>
          </p:sp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2ED5BBDD-B0BF-4FAB-A77F-DA2E01C66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6032032" y="3117499"/>
                <a:ext cx="943072" cy="9430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180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9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3998" cy="13714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2125698"/>
            <a:ext cx="1463037" cy="134692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0160" y="1312300"/>
            <a:ext cx="11181574" cy="28631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522A03B8-4CAD-483B-92AE-D733527D96CC}"/>
              </a:ext>
            </a:extLst>
          </p:cNvPr>
          <p:cNvSpPr txBox="1">
            <a:spLocks/>
          </p:cNvSpPr>
          <p:nvPr/>
        </p:nvSpPr>
        <p:spPr bwMode="auto">
          <a:xfrm>
            <a:off x="2087262" y="1747880"/>
            <a:ext cx="9856582" cy="2071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720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Трейдер</a:t>
            </a: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47CEF42B-CACD-4CBE-9485-5C537CD7A583}"/>
              </a:ext>
            </a:extLst>
          </p:cNvPr>
          <p:cNvSpPr/>
          <p:nvPr/>
        </p:nvSpPr>
        <p:spPr>
          <a:xfrm>
            <a:off x="2090058" y="5049442"/>
            <a:ext cx="9983258" cy="735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Они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покупают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компании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они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покупают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зерно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золото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или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серебро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Они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покупают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акции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они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покупают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фьючерсные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контракты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они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покупают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опционы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Их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заботит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уровень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управленческой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команды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Трейдеры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беспокоятся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о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цене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них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главное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быть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тренде</a:t>
            </a: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 descr="Изображение выглядит как текст,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A42AB466-A452-4073-94FF-9B05C39B0A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121" r="-1" b="-1"/>
          <a:stretch/>
        </p:blipFill>
        <p:spPr>
          <a:xfrm>
            <a:off x="13576766" y="1226294"/>
            <a:ext cx="9130834" cy="111868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76400" y="12984480"/>
            <a:ext cx="210312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628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3998" cy="13714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2125698"/>
            <a:ext cx="1463037" cy="134692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3" name="Rectangle 1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0160" y="1312300"/>
            <a:ext cx="11345334" cy="28631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522A03B8-4CAD-483B-92AE-D733527D96CC}"/>
              </a:ext>
            </a:extLst>
          </p:cNvPr>
          <p:cNvSpPr txBox="1">
            <a:spLocks/>
          </p:cNvSpPr>
          <p:nvPr/>
        </p:nvSpPr>
        <p:spPr bwMode="auto">
          <a:xfrm>
            <a:off x="2087262" y="1747880"/>
            <a:ext cx="10104738" cy="2071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7200" kern="120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Инвестор</a:t>
            </a: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47CEF42B-CACD-4CBE-9485-5C537CD7A583}"/>
              </a:ext>
            </a:extLst>
          </p:cNvPr>
          <p:cNvSpPr/>
          <p:nvPr/>
        </p:nvSpPr>
        <p:spPr>
          <a:xfrm>
            <a:off x="2085873" y="4459072"/>
            <a:ext cx="9983258" cy="482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Они приобретают что-то на длительной период, предполагая, что через большой промежуток времени – стоимость их инвестиций возрастет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3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5" name="Rectangle 118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2598" y="1216802"/>
            <a:ext cx="9275004" cy="11186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76400" y="12984480"/>
            <a:ext cx="210312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 descr="Изображение выглядит как LEGO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7380948A-F710-4C89-86D1-B8266B33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003" y="1216802"/>
            <a:ext cx="8336468" cy="113101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2744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B45B54-A4E6-4AF8-AA62-751B999A5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-3568"/>
            <a:ext cx="24383980" cy="13716000"/>
          </a:xfrm>
          <a:prstGeom prst="rect">
            <a:avLst/>
          </a:prstGeom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7153440" y="6671734"/>
            <a:ext cx="6583680" cy="64008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3548" y="1246550"/>
            <a:ext cx="21810106" cy="11215764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793BFAA6-CF95-48CA-BDAE-88225E64568F}"/>
              </a:ext>
            </a:extLst>
          </p:cNvPr>
          <p:cNvSpPr txBox="1">
            <a:spLocks/>
          </p:cNvSpPr>
          <p:nvPr/>
        </p:nvSpPr>
        <p:spPr bwMode="auto">
          <a:xfrm>
            <a:off x="3350698" y="2017986"/>
            <a:ext cx="17682604" cy="70840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16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ГЛАВА </a:t>
            </a:r>
            <a:r>
              <a:rPr lang="ru-RU" altLang="x-none" sz="16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3</a:t>
            </a:r>
            <a:endParaRPr lang="en-US" altLang="x-none" sz="16000" dirty="0">
              <a:solidFill>
                <a:srgbClr val="FFFFFF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  <a:sym typeface="Poppins Medium" charset="0"/>
            </a:endParaRP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altLang="x-none" sz="16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ТВОРЕНИЕ</a:t>
            </a:r>
            <a:endParaRPr lang="en-US" altLang="x-none" sz="16000" dirty="0">
              <a:solidFill>
                <a:srgbClr val="FFFFFF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8739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3998" cy="13714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3129452" y="3780938"/>
            <a:ext cx="11720102" cy="4158286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56" y="932688"/>
            <a:ext cx="22223458" cy="11835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6E8A04-8F4D-49AC-9349-99A3ECBF6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11"/>
          <a:stretch/>
        </p:blipFill>
        <p:spPr>
          <a:xfrm>
            <a:off x="1676400" y="1409530"/>
            <a:ext cx="21256752" cy="108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499AF9-A14B-47E0-811D-B17047FA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834" y="1286932"/>
            <a:ext cx="11874332" cy="1114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01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3998" cy="13714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15912712" y="3780938"/>
            <a:ext cx="11720102" cy="4158286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56" y="932688"/>
            <a:ext cx="22223458" cy="11835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2567A3-75CE-4F44-89BE-F1CC87402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4"/>
          <a:stretch/>
        </p:blipFill>
        <p:spPr>
          <a:xfrm>
            <a:off x="1676400" y="1409530"/>
            <a:ext cx="21256752" cy="108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9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3998" cy="13714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3129452" y="3780938"/>
            <a:ext cx="11720102" cy="4158286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56" y="932688"/>
            <a:ext cx="22223458" cy="11835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0EC183-F89F-4D7D-8420-ED9B26AF3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79" b="21002"/>
          <a:stretch/>
        </p:blipFill>
        <p:spPr>
          <a:xfrm>
            <a:off x="1676400" y="1409530"/>
            <a:ext cx="21256752" cy="108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1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3998" cy="13714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9334" y="4761736"/>
            <a:ext cx="23964664" cy="4175590"/>
            <a:chOff x="143163" y="5763486"/>
            <a:chExt cx="11982332" cy="739555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1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56" y="932688"/>
            <a:ext cx="22223458" cy="11835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BCDFC4-986E-4A1B-8F89-FAEFED8D4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48" b="18170"/>
          <a:stretch/>
        </p:blipFill>
        <p:spPr>
          <a:xfrm>
            <a:off x="1676400" y="1409530"/>
            <a:ext cx="21256752" cy="108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B45B54-A4E6-4AF8-AA62-751B999A5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-3568"/>
            <a:ext cx="24383980" cy="13716000"/>
          </a:xfrm>
          <a:prstGeom prst="rect">
            <a:avLst/>
          </a:prstGeom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7153440" y="6671734"/>
            <a:ext cx="6583680" cy="64008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3548" y="1246550"/>
            <a:ext cx="21810106" cy="11215764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793BFAA6-CF95-48CA-BDAE-88225E64568F}"/>
              </a:ext>
            </a:extLst>
          </p:cNvPr>
          <p:cNvSpPr txBox="1">
            <a:spLocks/>
          </p:cNvSpPr>
          <p:nvPr/>
        </p:nvSpPr>
        <p:spPr bwMode="auto">
          <a:xfrm>
            <a:off x="3350698" y="2017986"/>
            <a:ext cx="17682604" cy="70840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16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ГЛАВА 1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altLang="x-none" sz="16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РАЗВИТИЕ</a:t>
            </a:r>
            <a:endParaRPr lang="en-US" altLang="x-none" sz="16000" dirty="0">
              <a:solidFill>
                <a:srgbClr val="FFFFFF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1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4" y="643466"/>
            <a:ext cx="23093656" cy="12429068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7153440" y="6671734"/>
            <a:ext cx="6583680" cy="64008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F4D8E5-D723-4FB9-875A-C9D6E6AC9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866" y="1837092"/>
            <a:ext cx="12448337" cy="99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99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98E247-5BF9-4EE3-BF35-1C9F4A0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56" y="1816730"/>
            <a:ext cx="22488888" cy="100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4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B45B54-A4E6-4AF8-AA62-751B999A5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-3568"/>
            <a:ext cx="24383980" cy="13716000"/>
          </a:xfrm>
          <a:prstGeom prst="rect">
            <a:avLst/>
          </a:prstGeom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7153440" y="6671734"/>
            <a:ext cx="6583680" cy="64008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3548" y="1246550"/>
            <a:ext cx="21810106" cy="11215764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793BFAA6-CF95-48CA-BDAE-88225E64568F}"/>
              </a:ext>
            </a:extLst>
          </p:cNvPr>
          <p:cNvSpPr txBox="1">
            <a:spLocks/>
          </p:cNvSpPr>
          <p:nvPr/>
        </p:nvSpPr>
        <p:spPr bwMode="auto">
          <a:xfrm>
            <a:off x="3350698" y="2017986"/>
            <a:ext cx="17682604" cy="70840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16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ГЛАВА 4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16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67104925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648040C-E6B2-4003-81E2-A08460399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/>
          <a:stretch/>
        </p:blipFill>
        <p:spPr bwMode="auto">
          <a:xfrm>
            <a:off x="-2" y="10"/>
            <a:ext cx="24384000" cy="137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1996350"/>
            <a:ext cx="12034344" cy="11719650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4102" y="6674278"/>
            <a:ext cx="187084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3">
            <a:extLst>
              <a:ext uri="{FF2B5EF4-FFF2-40B4-BE49-F238E27FC236}">
                <a16:creationId xmlns:a16="http://schemas.microsoft.com/office/drawing/2014/main" id="{E65C2296-C22C-41F3-9685-226DC5CE7113}"/>
              </a:ext>
            </a:extLst>
          </p:cNvPr>
          <p:cNvSpPr txBox="1">
            <a:spLocks/>
          </p:cNvSpPr>
          <p:nvPr/>
        </p:nvSpPr>
        <p:spPr bwMode="auto">
          <a:xfrm>
            <a:off x="1051032" y="6835146"/>
            <a:ext cx="9186042" cy="52396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3600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  <a:sym typeface="Poppins Medium" charset="0"/>
              </a:rPr>
              <a:t>МЫ СОЗДАЛИ БИРЖЕВОГО ТОРГОВОГО БОТА НА ОСНОВЕ КОМПЛЕКСНОГО ИНДИКАТОРА С АВТОМАТИЗИРОВАННОЙ СИСТЕМОЙ ТОРГОВЛИ ПО ДАННЫМ ТЕХНИЧЕСКОГО АНАЛИЗА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253377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ABE7F8-F41D-48F0-9700-AA41070A0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56"/>
          <a:stretch/>
        </p:blipFill>
        <p:spPr bwMode="auto">
          <a:xfrm>
            <a:off x="7044936" y="10"/>
            <a:ext cx="17339064" cy="137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9513202" cy="13716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793BFAA6-CF95-48CA-BDAE-88225E64568F}"/>
              </a:ext>
            </a:extLst>
          </p:cNvPr>
          <p:cNvSpPr txBox="1">
            <a:spLocks/>
          </p:cNvSpPr>
          <p:nvPr/>
        </p:nvSpPr>
        <p:spPr bwMode="auto">
          <a:xfrm>
            <a:off x="742188" y="2322576"/>
            <a:ext cx="6876288" cy="22494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5600" dirty="0">
                <a:solidFill>
                  <a:schemeClr val="tx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  <a:sym typeface="Poppins Medium" charset="0"/>
              </a:rPr>
              <a:t>Актуальность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25118" y="1211580"/>
            <a:ext cx="146304" cy="1097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6488" y="4886960"/>
            <a:ext cx="6601968" cy="3657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F65CD7F9-D42E-40E5-92B0-2B65745F87EA}"/>
              </a:ext>
            </a:extLst>
          </p:cNvPr>
          <p:cNvSpPr/>
          <p:nvPr/>
        </p:nvSpPr>
        <p:spPr>
          <a:xfrm>
            <a:off x="742188" y="5436108"/>
            <a:ext cx="6716268" cy="2680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3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Этап развития биржевой деятельности, которая формирует рынок, путём регулирования </a:t>
            </a:r>
            <a:br>
              <a:rPr lang="en-US" sz="3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 организации торговли</a:t>
            </a:r>
          </a:p>
        </p:txBody>
      </p:sp>
    </p:spTree>
    <p:extLst>
      <p:ext uri="{BB962C8B-B14F-4D97-AF65-F5344CB8AC3E}">
        <p14:creationId xmlns:p14="http://schemas.microsoft.com/office/powerpoint/2010/main" val="291327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3ABE7F8-F41D-48F0-9700-AA41070A0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 bwMode="auto">
          <a:xfrm>
            <a:off x="-38" y="10"/>
            <a:ext cx="24384000" cy="137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3427828" y="1162318"/>
            <a:ext cx="10956170" cy="12553682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Изображение выглядит как текст, платформа,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3ACEB4CA-ED3C-4CFE-915F-D9315BF3C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" r="42693" b="-1"/>
          <a:stretch/>
        </p:blipFill>
        <p:spPr bwMode="auto">
          <a:xfrm>
            <a:off x="13786688" y="1521124"/>
            <a:ext cx="10597366" cy="12194876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E8DABCD3-44EC-4E46-85D5-6075C895D6BE}"/>
              </a:ext>
            </a:extLst>
          </p:cNvPr>
          <p:cNvSpPr txBox="1">
            <a:spLocks/>
          </p:cNvSpPr>
          <p:nvPr/>
        </p:nvSpPr>
        <p:spPr bwMode="auto">
          <a:xfrm>
            <a:off x="1740346" y="6533551"/>
            <a:ext cx="10451616" cy="6448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altLang="x-none" sz="4400" kern="1200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Алгоритмическая система – бот</a:t>
            </a:r>
            <a:endParaRPr lang="en-US" altLang="x-none" sz="4400" kern="1200" dirty="0">
              <a:solidFill>
                <a:schemeClr val="tx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80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607D660-5D28-440E-AD66-BB2D461B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4384000" cy="13716000"/>
          </a:xfrm>
          <a:prstGeom prst="rect">
            <a:avLst/>
          </a:prstGeom>
          <a:noFill/>
          <a:effectLst>
            <a:reflection blurRad="850900" stA="4500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Прямоугольник: скругленные углы 106">
            <a:extLst>
              <a:ext uri="{FF2B5EF4-FFF2-40B4-BE49-F238E27FC236}">
                <a16:creationId xmlns:a16="http://schemas.microsoft.com/office/drawing/2014/main" id="{D0D1A07A-2329-4C67-829C-9E0A847F03F5}"/>
              </a:ext>
            </a:extLst>
          </p:cNvPr>
          <p:cNvSpPr/>
          <p:nvPr/>
        </p:nvSpPr>
        <p:spPr bwMode="auto">
          <a:xfrm>
            <a:off x="9281981" y="6523856"/>
            <a:ext cx="5976664" cy="500456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69" name="Shape">
            <a:extLst>
              <a:ext uri="{FF2B5EF4-FFF2-40B4-BE49-F238E27FC236}">
                <a16:creationId xmlns:a16="http://schemas.microsoft.com/office/drawing/2014/main" id="{99C16552-7E92-409E-A072-6C4B8A173CB8}"/>
              </a:ext>
            </a:extLst>
          </p:cNvPr>
          <p:cNvSpPr/>
          <p:nvPr/>
        </p:nvSpPr>
        <p:spPr>
          <a:xfrm>
            <a:off x="2159531" y="6926163"/>
            <a:ext cx="1278542" cy="1151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99" extrusionOk="0">
                <a:moveTo>
                  <a:pt x="9011" y="0"/>
                </a:moveTo>
                <a:cubicBezTo>
                  <a:pt x="8695" y="0"/>
                  <a:pt x="8457" y="0"/>
                  <a:pt x="8256" y="15"/>
                </a:cubicBezTo>
                <a:cubicBezTo>
                  <a:pt x="8055" y="30"/>
                  <a:pt x="7891" y="60"/>
                  <a:pt x="7723" y="120"/>
                </a:cubicBezTo>
                <a:cubicBezTo>
                  <a:pt x="7537" y="195"/>
                  <a:pt x="7371" y="314"/>
                  <a:pt x="7234" y="465"/>
                </a:cubicBezTo>
                <a:cubicBezTo>
                  <a:pt x="7098" y="617"/>
                  <a:pt x="6991" y="801"/>
                  <a:pt x="6923" y="1007"/>
                </a:cubicBezTo>
                <a:cubicBezTo>
                  <a:pt x="6870" y="1194"/>
                  <a:pt x="6843" y="1376"/>
                  <a:pt x="6829" y="1597"/>
                </a:cubicBezTo>
                <a:cubicBezTo>
                  <a:pt x="6816" y="1818"/>
                  <a:pt x="6816" y="2078"/>
                  <a:pt x="6816" y="2421"/>
                </a:cubicBezTo>
                <a:cubicBezTo>
                  <a:pt x="6824" y="2667"/>
                  <a:pt x="7009" y="2860"/>
                  <a:pt x="7230" y="2854"/>
                </a:cubicBezTo>
                <a:cubicBezTo>
                  <a:pt x="7445" y="2849"/>
                  <a:pt x="7617" y="2659"/>
                  <a:pt x="7624" y="2421"/>
                </a:cubicBezTo>
                <a:lnTo>
                  <a:pt x="7624" y="1988"/>
                </a:lnTo>
                <a:cubicBezTo>
                  <a:pt x="7624" y="1835"/>
                  <a:pt x="7624" y="1720"/>
                  <a:pt x="7630" y="1622"/>
                </a:cubicBezTo>
                <a:cubicBezTo>
                  <a:pt x="7636" y="1524"/>
                  <a:pt x="7648" y="1444"/>
                  <a:pt x="7672" y="1361"/>
                </a:cubicBezTo>
                <a:cubicBezTo>
                  <a:pt x="7702" y="1271"/>
                  <a:pt x="7749" y="1190"/>
                  <a:pt x="7809" y="1123"/>
                </a:cubicBezTo>
                <a:cubicBezTo>
                  <a:pt x="7868" y="1057"/>
                  <a:pt x="7941" y="1004"/>
                  <a:pt x="8023" y="972"/>
                </a:cubicBezTo>
                <a:cubicBezTo>
                  <a:pt x="8097" y="945"/>
                  <a:pt x="8169" y="933"/>
                  <a:pt x="8257" y="926"/>
                </a:cubicBezTo>
                <a:cubicBezTo>
                  <a:pt x="8345" y="919"/>
                  <a:pt x="8450" y="919"/>
                  <a:pt x="8589" y="919"/>
                </a:cubicBezTo>
                <a:lnTo>
                  <a:pt x="8593" y="919"/>
                </a:lnTo>
                <a:lnTo>
                  <a:pt x="13006" y="919"/>
                </a:lnTo>
                <a:cubicBezTo>
                  <a:pt x="13144" y="919"/>
                  <a:pt x="13248" y="919"/>
                  <a:pt x="13336" y="925"/>
                </a:cubicBezTo>
                <a:cubicBezTo>
                  <a:pt x="13425" y="932"/>
                  <a:pt x="13497" y="945"/>
                  <a:pt x="13572" y="972"/>
                </a:cubicBezTo>
                <a:cubicBezTo>
                  <a:pt x="13653" y="1004"/>
                  <a:pt x="13726" y="1057"/>
                  <a:pt x="13786" y="1123"/>
                </a:cubicBezTo>
                <a:cubicBezTo>
                  <a:pt x="13846" y="1190"/>
                  <a:pt x="13893" y="1271"/>
                  <a:pt x="13923" y="1361"/>
                </a:cubicBezTo>
                <a:cubicBezTo>
                  <a:pt x="13946" y="1444"/>
                  <a:pt x="13959" y="1524"/>
                  <a:pt x="13965" y="1622"/>
                </a:cubicBezTo>
                <a:cubicBezTo>
                  <a:pt x="13971" y="1721"/>
                  <a:pt x="13970" y="1838"/>
                  <a:pt x="13970" y="1993"/>
                </a:cubicBezTo>
                <a:lnTo>
                  <a:pt x="13970" y="2421"/>
                </a:lnTo>
                <a:cubicBezTo>
                  <a:pt x="13980" y="2666"/>
                  <a:pt x="14164" y="2857"/>
                  <a:pt x="14385" y="2852"/>
                </a:cubicBezTo>
                <a:cubicBezTo>
                  <a:pt x="14598" y="2846"/>
                  <a:pt x="14770" y="2658"/>
                  <a:pt x="14779" y="2421"/>
                </a:cubicBezTo>
                <a:cubicBezTo>
                  <a:pt x="14779" y="2077"/>
                  <a:pt x="14778" y="1816"/>
                  <a:pt x="14765" y="1595"/>
                </a:cubicBezTo>
                <a:cubicBezTo>
                  <a:pt x="14751" y="1374"/>
                  <a:pt x="14725" y="1193"/>
                  <a:pt x="14672" y="1007"/>
                </a:cubicBezTo>
                <a:cubicBezTo>
                  <a:pt x="14604" y="801"/>
                  <a:pt x="14497" y="617"/>
                  <a:pt x="14360" y="465"/>
                </a:cubicBezTo>
                <a:cubicBezTo>
                  <a:pt x="14224" y="314"/>
                  <a:pt x="14058" y="195"/>
                  <a:pt x="13872" y="120"/>
                </a:cubicBezTo>
                <a:cubicBezTo>
                  <a:pt x="13702" y="60"/>
                  <a:pt x="13537" y="30"/>
                  <a:pt x="13336" y="15"/>
                </a:cubicBezTo>
                <a:cubicBezTo>
                  <a:pt x="13135" y="0"/>
                  <a:pt x="12899" y="0"/>
                  <a:pt x="12584" y="0"/>
                </a:cubicBezTo>
                <a:lnTo>
                  <a:pt x="9020" y="0"/>
                </a:lnTo>
                <a:lnTo>
                  <a:pt x="9011" y="0"/>
                </a:lnTo>
                <a:close/>
                <a:moveTo>
                  <a:pt x="1848" y="3795"/>
                </a:moveTo>
                <a:cubicBezTo>
                  <a:pt x="1384" y="3822"/>
                  <a:pt x="944" y="4032"/>
                  <a:pt x="607" y="4387"/>
                </a:cubicBezTo>
                <a:cubicBezTo>
                  <a:pt x="244" y="4769"/>
                  <a:pt x="27" y="5291"/>
                  <a:pt x="0" y="5845"/>
                </a:cubicBezTo>
                <a:lnTo>
                  <a:pt x="0" y="10172"/>
                </a:lnTo>
                <a:cubicBezTo>
                  <a:pt x="-5" y="10281"/>
                  <a:pt x="21" y="10388"/>
                  <a:pt x="75" y="10478"/>
                </a:cubicBezTo>
                <a:cubicBezTo>
                  <a:pt x="135" y="10579"/>
                  <a:pt x="225" y="10652"/>
                  <a:pt x="330" y="10686"/>
                </a:cubicBezTo>
                <a:lnTo>
                  <a:pt x="499" y="10742"/>
                </a:lnTo>
                <a:lnTo>
                  <a:pt x="499" y="19897"/>
                </a:lnTo>
                <a:cubicBezTo>
                  <a:pt x="499" y="20391"/>
                  <a:pt x="499" y="20637"/>
                  <a:pt x="574" y="20899"/>
                </a:cubicBezTo>
                <a:cubicBezTo>
                  <a:pt x="668" y="21186"/>
                  <a:pt x="871" y="21413"/>
                  <a:pt x="1130" y="21517"/>
                </a:cubicBezTo>
                <a:cubicBezTo>
                  <a:pt x="1366" y="21600"/>
                  <a:pt x="1588" y="21600"/>
                  <a:pt x="2026" y="21600"/>
                </a:cubicBezTo>
                <a:lnTo>
                  <a:pt x="19527" y="21600"/>
                </a:lnTo>
                <a:cubicBezTo>
                  <a:pt x="19972" y="21600"/>
                  <a:pt x="20194" y="21600"/>
                  <a:pt x="20430" y="21517"/>
                </a:cubicBezTo>
                <a:cubicBezTo>
                  <a:pt x="20688" y="21413"/>
                  <a:pt x="20892" y="21186"/>
                  <a:pt x="20986" y="20899"/>
                </a:cubicBezTo>
                <a:cubicBezTo>
                  <a:pt x="21061" y="20637"/>
                  <a:pt x="21061" y="20391"/>
                  <a:pt x="21061" y="19905"/>
                </a:cubicBezTo>
                <a:lnTo>
                  <a:pt x="21061" y="10782"/>
                </a:lnTo>
                <a:lnTo>
                  <a:pt x="21138" y="10757"/>
                </a:lnTo>
                <a:cubicBezTo>
                  <a:pt x="21270" y="10722"/>
                  <a:pt x="21387" y="10638"/>
                  <a:pt x="21471" y="10519"/>
                </a:cubicBezTo>
                <a:cubicBezTo>
                  <a:pt x="21543" y="10415"/>
                  <a:pt x="21587" y="10290"/>
                  <a:pt x="21595" y="10159"/>
                </a:cubicBezTo>
                <a:lnTo>
                  <a:pt x="21595" y="5983"/>
                </a:lnTo>
                <a:cubicBezTo>
                  <a:pt x="21588" y="5369"/>
                  <a:pt x="21353" y="4786"/>
                  <a:pt x="20944" y="4372"/>
                </a:cubicBezTo>
                <a:cubicBezTo>
                  <a:pt x="20583" y="4006"/>
                  <a:pt x="20113" y="3800"/>
                  <a:pt x="19623" y="3795"/>
                </a:cubicBezTo>
                <a:lnTo>
                  <a:pt x="1848" y="3795"/>
                </a:lnTo>
                <a:close/>
                <a:moveTo>
                  <a:pt x="1935" y="4708"/>
                </a:moveTo>
                <a:lnTo>
                  <a:pt x="3729" y="4708"/>
                </a:lnTo>
                <a:lnTo>
                  <a:pt x="3729" y="6343"/>
                </a:lnTo>
                <a:cubicBezTo>
                  <a:pt x="3729" y="6606"/>
                  <a:pt x="3922" y="6821"/>
                  <a:pt x="4159" y="6821"/>
                </a:cubicBezTo>
                <a:cubicBezTo>
                  <a:pt x="4397" y="6821"/>
                  <a:pt x="4590" y="6606"/>
                  <a:pt x="4590" y="6343"/>
                </a:cubicBezTo>
                <a:lnTo>
                  <a:pt x="4590" y="4708"/>
                </a:lnTo>
                <a:lnTo>
                  <a:pt x="16807" y="4708"/>
                </a:lnTo>
                <a:lnTo>
                  <a:pt x="16807" y="6343"/>
                </a:lnTo>
                <a:cubicBezTo>
                  <a:pt x="16807" y="6606"/>
                  <a:pt x="17000" y="6821"/>
                  <a:pt x="17237" y="6821"/>
                </a:cubicBezTo>
                <a:cubicBezTo>
                  <a:pt x="17475" y="6821"/>
                  <a:pt x="17668" y="6606"/>
                  <a:pt x="17668" y="6343"/>
                </a:cubicBezTo>
                <a:lnTo>
                  <a:pt x="17668" y="4708"/>
                </a:lnTo>
                <a:lnTo>
                  <a:pt x="19609" y="4708"/>
                </a:lnTo>
                <a:cubicBezTo>
                  <a:pt x="19892" y="4718"/>
                  <a:pt x="20161" y="4841"/>
                  <a:pt x="20367" y="5056"/>
                </a:cubicBezTo>
                <a:cubicBezTo>
                  <a:pt x="20592" y="5290"/>
                  <a:pt x="20724" y="5614"/>
                  <a:pt x="20733" y="5956"/>
                </a:cubicBezTo>
                <a:lnTo>
                  <a:pt x="20733" y="9953"/>
                </a:lnTo>
                <a:lnTo>
                  <a:pt x="12743" y="12532"/>
                </a:lnTo>
                <a:lnTo>
                  <a:pt x="12743" y="12091"/>
                </a:lnTo>
                <a:cubicBezTo>
                  <a:pt x="12743" y="11858"/>
                  <a:pt x="12742" y="11742"/>
                  <a:pt x="12707" y="11618"/>
                </a:cubicBezTo>
                <a:cubicBezTo>
                  <a:pt x="12663" y="11482"/>
                  <a:pt x="12567" y="11375"/>
                  <a:pt x="12445" y="11326"/>
                </a:cubicBezTo>
                <a:cubicBezTo>
                  <a:pt x="12333" y="11287"/>
                  <a:pt x="12228" y="11287"/>
                  <a:pt x="12021" y="11287"/>
                </a:cubicBezTo>
                <a:lnTo>
                  <a:pt x="9577" y="11287"/>
                </a:lnTo>
                <a:lnTo>
                  <a:pt x="9574" y="11287"/>
                </a:lnTo>
                <a:cubicBezTo>
                  <a:pt x="9366" y="11287"/>
                  <a:pt x="9261" y="11287"/>
                  <a:pt x="9150" y="11326"/>
                </a:cubicBezTo>
                <a:cubicBezTo>
                  <a:pt x="9028" y="11375"/>
                  <a:pt x="8932" y="11482"/>
                  <a:pt x="8887" y="11618"/>
                </a:cubicBezTo>
                <a:cubicBezTo>
                  <a:pt x="8852" y="11742"/>
                  <a:pt x="8852" y="11858"/>
                  <a:pt x="8852" y="12088"/>
                </a:cubicBezTo>
                <a:lnTo>
                  <a:pt x="8852" y="12533"/>
                </a:lnTo>
                <a:lnTo>
                  <a:pt x="819" y="9891"/>
                </a:lnTo>
                <a:lnTo>
                  <a:pt x="819" y="5947"/>
                </a:lnTo>
                <a:cubicBezTo>
                  <a:pt x="829" y="5645"/>
                  <a:pt x="934" y="5357"/>
                  <a:pt x="1116" y="5133"/>
                </a:cubicBezTo>
                <a:cubicBezTo>
                  <a:pt x="1326" y="4874"/>
                  <a:pt x="1621" y="4721"/>
                  <a:pt x="1935" y="4708"/>
                </a:cubicBezTo>
                <a:close/>
                <a:moveTo>
                  <a:pt x="4159" y="7681"/>
                </a:moveTo>
                <a:cubicBezTo>
                  <a:pt x="3922" y="7681"/>
                  <a:pt x="3729" y="7894"/>
                  <a:pt x="3729" y="8158"/>
                </a:cubicBezTo>
                <a:lnTo>
                  <a:pt x="3729" y="8159"/>
                </a:lnTo>
                <a:cubicBezTo>
                  <a:pt x="3729" y="8422"/>
                  <a:pt x="3922" y="8636"/>
                  <a:pt x="4159" y="8636"/>
                </a:cubicBezTo>
                <a:cubicBezTo>
                  <a:pt x="4397" y="8636"/>
                  <a:pt x="4590" y="8422"/>
                  <a:pt x="4590" y="8159"/>
                </a:cubicBezTo>
                <a:lnTo>
                  <a:pt x="4590" y="8158"/>
                </a:lnTo>
                <a:cubicBezTo>
                  <a:pt x="4590" y="7894"/>
                  <a:pt x="4397" y="7681"/>
                  <a:pt x="4159" y="7681"/>
                </a:cubicBezTo>
                <a:close/>
                <a:moveTo>
                  <a:pt x="17237" y="7681"/>
                </a:moveTo>
                <a:cubicBezTo>
                  <a:pt x="17000" y="7681"/>
                  <a:pt x="16807" y="7894"/>
                  <a:pt x="16807" y="8158"/>
                </a:cubicBezTo>
                <a:lnTo>
                  <a:pt x="16807" y="8159"/>
                </a:lnTo>
                <a:cubicBezTo>
                  <a:pt x="16807" y="8422"/>
                  <a:pt x="17000" y="8636"/>
                  <a:pt x="17237" y="8636"/>
                </a:cubicBezTo>
                <a:cubicBezTo>
                  <a:pt x="17475" y="8636"/>
                  <a:pt x="17668" y="8422"/>
                  <a:pt x="17668" y="8159"/>
                </a:cubicBezTo>
                <a:lnTo>
                  <a:pt x="17668" y="8158"/>
                </a:lnTo>
                <a:cubicBezTo>
                  <a:pt x="17668" y="7894"/>
                  <a:pt x="17475" y="7681"/>
                  <a:pt x="17237" y="7681"/>
                </a:cubicBezTo>
                <a:close/>
                <a:moveTo>
                  <a:pt x="1380" y="11037"/>
                </a:moveTo>
                <a:lnTo>
                  <a:pt x="8852" y="13532"/>
                </a:lnTo>
                <a:lnTo>
                  <a:pt x="8852" y="14647"/>
                </a:lnTo>
                <a:cubicBezTo>
                  <a:pt x="8852" y="14880"/>
                  <a:pt x="8852" y="14996"/>
                  <a:pt x="8887" y="15120"/>
                </a:cubicBezTo>
                <a:cubicBezTo>
                  <a:pt x="8932" y="15256"/>
                  <a:pt x="9028" y="15363"/>
                  <a:pt x="9150" y="15412"/>
                </a:cubicBezTo>
                <a:cubicBezTo>
                  <a:pt x="9262" y="15451"/>
                  <a:pt x="9367" y="15451"/>
                  <a:pt x="9574" y="15451"/>
                </a:cubicBezTo>
                <a:lnTo>
                  <a:pt x="12018" y="15451"/>
                </a:lnTo>
                <a:cubicBezTo>
                  <a:pt x="12228" y="15451"/>
                  <a:pt x="12333" y="15451"/>
                  <a:pt x="12445" y="15412"/>
                </a:cubicBezTo>
                <a:cubicBezTo>
                  <a:pt x="12567" y="15363"/>
                  <a:pt x="12663" y="15256"/>
                  <a:pt x="12707" y="15120"/>
                </a:cubicBezTo>
                <a:cubicBezTo>
                  <a:pt x="12742" y="14996"/>
                  <a:pt x="12743" y="14880"/>
                  <a:pt x="12743" y="14650"/>
                </a:cubicBezTo>
                <a:lnTo>
                  <a:pt x="12743" y="13498"/>
                </a:lnTo>
                <a:lnTo>
                  <a:pt x="20180" y="11070"/>
                </a:lnTo>
                <a:lnTo>
                  <a:pt x="20180" y="17129"/>
                </a:lnTo>
                <a:lnTo>
                  <a:pt x="19938" y="17129"/>
                </a:lnTo>
                <a:cubicBezTo>
                  <a:pt x="19091" y="17129"/>
                  <a:pt x="18661" y="17129"/>
                  <a:pt x="18204" y="17289"/>
                </a:cubicBezTo>
                <a:cubicBezTo>
                  <a:pt x="17703" y="17492"/>
                  <a:pt x="17309" y="17929"/>
                  <a:pt x="17127" y="18484"/>
                </a:cubicBezTo>
                <a:cubicBezTo>
                  <a:pt x="16982" y="18991"/>
                  <a:pt x="16983" y="19469"/>
                  <a:pt x="16983" y="20424"/>
                </a:cubicBezTo>
                <a:lnTo>
                  <a:pt x="16983" y="20697"/>
                </a:lnTo>
                <a:lnTo>
                  <a:pt x="4554" y="20697"/>
                </a:lnTo>
                <a:lnTo>
                  <a:pt x="4554" y="20424"/>
                </a:lnTo>
                <a:cubicBezTo>
                  <a:pt x="4554" y="19469"/>
                  <a:pt x="4555" y="18991"/>
                  <a:pt x="4410" y="18484"/>
                </a:cubicBezTo>
                <a:cubicBezTo>
                  <a:pt x="4228" y="17929"/>
                  <a:pt x="3834" y="17492"/>
                  <a:pt x="3333" y="17289"/>
                </a:cubicBezTo>
                <a:cubicBezTo>
                  <a:pt x="2876" y="17129"/>
                  <a:pt x="2446" y="17129"/>
                  <a:pt x="1599" y="17129"/>
                </a:cubicBezTo>
                <a:lnTo>
                  <a:pt x="1380" y="17129"/>
                </a:lnTo>
                <a:lnTo>
                  <a:pt x="1380" y="11037"/>
                </a:lnTo>
                <a:close/>
                <a:moveTo>
                  <a:pt x="9740" y="12213"/>
                </a:moveTo>
                <a:lnTo>
                  <a:pt x="9741" y="12213"/>
                </a:lnTo>
                <a:lnTo>
                  <a:pt x="11854" y="12213"/>
                </a:lnTo>
                <a:cubicBezTo>
                  <a:pt x="11861" y="12213"/>
                  <a:pt x="11864" y="12213"/>
                  <a:pt x="11868" y="12214"/>
                </a:cubicBezTo>
                <a:cubicBezTo>
                  <a:pt x="11872" y="12215"/>
                  <a:pt x="11875" y="12219"/>
                  <a:pt x="11876" y="12224"/>
                </a:cubicBezTo>
                <a:cubicBezTo>
                  <a:pt x="11877" y="12228"/>
                  <a:pt x="11877" y="12231"/>
                  <a:pt x="11877" y="12239"/>
                </a:cubicBezTo>
                <a:lnTo>
                  <a:pt x="11877" y="14499"/>
                </a:lnTo>
                <a:cubicBezTo>
                  <a:pt x="11877" y="14507"/>
                  <a:pt x="11877" y="14511"/>
                  <a:pt x="11876" y="14515"/>
                </a:cubicBezTo>
                <a:cubicBezTo>
                  <a:pt x="11875" y="14519"/>
                  <a:pt x="11872" y="14523"/>
                  <a:pt x="11868" y="14524"/>
                </a:cubicBezTo>
                <a:cubicBezTo>
                  <a:pt x="11864" y="14525"/>
                  <a:pt x="11861" y="14526"/>
                  <a:pt x="11854" y="14526"/>
                </a:cubicBezTo>
                <a:lnTo>
                  <a:pt x="9740" y="14526"/>
                </a:lnTo>
                <a:cubicBezTo>
                  <a:pt x="9734" y="14526"/>
                  <a:pt x="9731" y="14525"/>
                  <a:pt x="9727" y="14524"/>
                </a:cubicBezTo>
                <a:cubicBezTo>
                  <a:pt x="9723" y="14523"/>
                  <a:pt x="9720" y="14519"/>
                  <a:pt x="9719" y="14515"/>
                </a:cubicBezTo>
                <a:cubicBezTo>
                  <a:pt x="9717" y="14511"/>
                  <a:pt x="9717" y="14507"/>
                  <a:pt x="9717" y="14499"/>
                </a:cubicBezTo>
                <a:lnTo>
                  <a:pt x="9717" y="12239"/>
                </a:lnTo>
                <a:cubicBezTo>
                  <a:pt x="9717" y="12231"/>
                  <a:pt x="9717" y="12228"/>
                  <a:pt x="9719" y="12224"/>
                </a:cubicBezTo>
                <a:cubicBezTo>
                  <a:pt x="9720" y="12219"/>
                  <a:pt x="9723" y="12215"/>
                  <a:pt x="9727" y="12214"/>
                </a:cubicBezTo>
                <a:cubicBezTo>
                  <a:pt x="9730" y="12213"/>
                  <a:pt x="9734" y="12213"/>
                  <a:pt x="9740" y="12213"/>
                </a:cubicBezTo>
                <a:close/>
                <a:moveTo>
                  <a:pt x="1380" y="18027"/>
                </a:moveTo>
                <a:lnTo>
                  <a:pt x="1920" y="18027"/>
                </a:lnTo>
                <a:cubicBezTo>
                  <a:pt x="2444" y="18027"/>
                  <a:pt x="2709" y="18026"/>
                  <a:pt x="2991" y="18126"/>
                </a:cubicBezTo>
                <a:cubicBezTo>
                  <a:pt x="3301" y="18250"/>
                  <a:pt x="3544" y="18521"/>
                  <a:pt x="3657" y="18864"/>
                </a:cubicBezTo>
                <a:cubicBezTo>
                  <a:pt x="3746" y="19178"/>
                  <a:pt x="3746" y="19472"/>
                  <a:pt x="3746" y="20063"/>
                </a:cubicBezTo>
                <a:lnTo>
                  <a:pt x="3746" y="20697"/>
                </a:lnTo>
                <a:lnTo>
                  <a:pt x="1701" y="20697"/>
                </a:lnTo>
                <a:cubicBezTo>
                  <a:pt x="1609" y="20697"/>
                  <a:pt x="1562" y="20698"/>
                  <a:pt x="1513" y="20680"/>
                </a:cubicBezTo>
                <a:cubicBezTo>
                  <a:pt x="1458" y="20658"/>
                  <a:pt x="1416" y="20611"/>
                  <a:pt x="1396" y="20551"/>
                </a:cubicBezTo>
                <a:cubicBezTo>
                  <a:pt x="1380" y="20495"/>
                  <a:pt x="1380" y="20443"/>
                  <a:pt x="1380" y="20340"/>
                </a:cubicBezTo>
                <a:lnTo>
                  <a:pt x="1380" y="18027"/>
                </a:lnTo>
                <a:close/>
                <a:moveTo>
                  <a:pt x="19617" y="18027"/>
                </a:moveTo>
                <a:lnTo>
                  <a:pt x="20180" y="18027"/>
                </a:lnTo>
                <a:lnTo>
                  <a:pt x="20180" y="20341"/>
                </a:lnTo>
                <a:cubicBezTo>
                  <a:pt x="20180" y="20443"/>
                  <a:pt x="20180" y="20495"/>
                  <a:pt x="20164" y="20551"/>
                </a:cubicBezTo>
                <a:cubicBezTo>
                  <a:pt x="20145" y="20611"/>
                  <a:pt x="20102" y="20658"/>
                  <a:pt x="20047" y="20680"/>
                </a:cubicBezTo>
                <a:cubicBezTo>
                  <a:pt x="19998" y="20698"/>
                  <a:pt x="19952" y="20697"/>
                  <a:pt x="19858" y="20697"/>
                </a:cubicBezTo>
                <a:lnTo>
                  <a:pt x="17791" y="20697"/>
                </a:lnTo>
                <a:lnTo>
                  <a:pt x="17791" y="20063"/>
                </a:lnTo>
                <a:cubicBezTo>
                  <a:pt x="17791" y="19472"/>
                  <a:pt x="17791" y="19178"/>
                  <a:pt x="17880" y="18864"/>
                </a:cubicBezTo>
                <a:cubicBezTo>
                  <a:pt x="17993" y="18521"/>
                  <a:pt x="18236" y="18250"/>
                  <a:pt x="18546" y="18126"/>
                </a:cubicBezTo>
                <a:cubicBezTo>
                  <a:pt x="18828" y="18026"/>
                  <a:pt x="19093" y="18027"/>
                  <a:pt x="19617" y="18027"/>
                </a:cubicBezTo>
                <a:close/>
              </a:path>
            </a:pathLst>
          </a:custGeom>
          <a:solidFill>
            <a:srgbClr val="03A1E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3" name="Rectangle 24">
            <a:extLst>
              <a:ext uri="{FF2B5EF4-FFF2-40B4-BE49-F238E27FC236}">
                <a16:creationId xmlns:a16="http://schemas.microsoft.com/office/drawing/2014/main" id="{16D06CA4-A11E-4B6C-84E7-AF59E6F15D8B}"/>
              </a:ext>
            </a:extLst>
          </p:cNvPr>
          <p:cNvSpPr/>
          <p:nvPr/>
        </p:nvSpPr>
        <p:spPr>
          <a:xfrm>
            <a:off x="1883783" y="8650745"/>
            <a:ext cx="5364000" cy="22099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Подключить </a:t>
            </a:r>
            <a:r>
              <a:rPr lang="en-US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SMARTcom </a:t>
            </a:r>
            <a:b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 брокеру, собрать информацию с исторических свечей до внедрения бота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6" name="Text Box 3">
            <a:extLst>
              <a:ext uri="{FF2B5EF4-FFF2-40B4-BE49-F238E27FC236}">
                <a16:creationId xmlns:a16="http://schemas.microsoft.com/office/drawing/2014/main" id="{5D2DB828-88A3-40E5-AC5C-C7132C5CEC63}"/>
              </a:ext>
            </a:extLst>
          </p:cNvPr>
          <p:cNvSpPr txBox="1">
            <a:spLocks/>
          </p:cNvSpPr>
          <p:nvPr/>
        </p:nvSpPr>
        <p:spPr bwMode="auto">
          <a:xfrm>
            <a:off x="3872797" y="7315944"/>
            <a:ext cx="2520280" cy="6413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altLang="x-none" sz="3600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  <a:sym typeface="Poppins Medium" charset="0"/>
              </a:rPr>
              <a:t>Предмет</a:t>
            </a:r>
            <a:endParaRPr lang="en-US" altLang="x-none" sz="3600" kern="1200" dirty="0">
              <a:solidFill>
                <a:schemeClr val="tx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  <a:sym typeface="Poppins Medium" charset="0"/>
            </a:endParaRPr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24808553-B964-4FB1-8EA5-4BBC8B457DE7}"/>
              </a:ext>
            </a:extLst>
          </p:cNvPr>
          <p:cNvSpPr/>
          <p:nvPr/>
        </p:nvSpPr>
        <p:spPr>
          <a:xfrm>
            <a:off x="9993477" y="6850065"/>
            <a:ext cx="1474141" cy="1303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600" extrusionOk="0">
                <a:moveTo>
                  <a:pt x="14630" y="0"/>
                </a:moveTo>
                <a:cubicBezTo>
                  <a:pt x="14012" y="0"/>
                  <a:pt x="13394" y="266"/>
                  <a:pt x="12922" y="800"/>
                </a:cubicBezTo>
                <a:cubicBezTo>
                  <a:pt x="12531" y="1243"/>
                  <a:pt x="12303" y="1799"/>
                  <a:pt x="12236" y="2374"/>
                </a:cubicBezTo>
                <a:lnTo>
                  <a:pt x="9567" y="2374"/>
                </a:lnTo>
                <a:lnTo>
                  <a:pt x="9558" y="2374"/>
                </a:lnTo>
                <a:cubicBezTo>
                  <a:pt x="9286" y="2374"/>
                  <a:pt x="9081" y="2375"/>
                  <a:pt x="8908" y="2388"/>
                </a:cubicBezTo>
                <a:cubicBezTo>
                  <a:pt x="8735" y="2401"/>
                  <a:pt x="8594" y="2427"/>
                  <a:pt x="8449" y="2479"/>
                </a:cubicBezTo>
                <a:cubicBezTo>
                  <a:pt x="8289" y="2545"/>
                  <a:pt x="8146" y="2649"/>
                  <a:pt x="8028" y="2782"/>
                </a:cubicBezTo>
                <a:cubicBezTo>
                  <a:pt x="7911" y="2915"/>
                  <a:pt x="7819" y="3077"/>
                  <a:pt x="7760" y="3258"/>
                </a:cubicBezTo>
                <a:cubicBezTo>
                  <a:pt x="7714" y="3423"/>
                  <a:pt x="7691" y="3584"/>
                  <a:pt x="7679" y="3779"/>
                </a:cubicBezTo>
                <a:cubicBezTo>
                  <a:pt x="7667" y="3975"/>
                  <a:pt x="7668" y="4207"/>
                  <a:pt x="7668" y="4513"/>
                </a:cubicBezTo>
                <a:lnTo>
                  <a:pt x="7675" y="6178"/>
                </a:lnTo>
                <a:lnTo>
                  <a:pt x="5282" y="6178"/>
                </a:lnTo>
                <a:cubicBezTo>
                  <a:pt x="5870" y="5305"/>
                  <a:pt x="5813" y="4054"/>
                  <a:pt x="5108" y="3256"/>
                </a:cubicBezTo>
                <a:cubicBezTo>
                  <a:pt x="4724" y="2821"/>
                  <a:pt x="4220" y="2603"/>
                  <a:pt x="3716" y="2603"/>
                </a:cubicBezTo>
                <a:cubicBezTo>
                  <a:pt x="3213" y="2603"/>
                  <a:pt x="2709" y="2821"/>
                  <a:pt x="2324" y="3256"/>
                </a:cubicBezTo>
                <a:cubicBezTo>
                  <a:pt x="1556" y="4126"/>
                  <a:pt x="1556" y="5536"/>
                  <a:pt x="2324" y="6406"/>
                </a:cubicBezTo>
                <a:cubicBezTo>
                  <a:pt x="2353" y="6438"/>
                  <a:pt x="2383" y="6467"/>
                  <a:pt x="2412" y="6497"/>
                </a:cubicBezTo>
                <a:cubicBezTo>
                  <a:pt x="1750" y="6767"/>
                  <a:pt x="1170" y="7247"/>
                  <a:pt x="744" y="7881"/>
                </a:cubicBezTo>
                <a:cubicBezTo>
                  <a:pt x="287" y="8561"/>
                  <a:pt x="27" y="9386"/>
                  <a:pt x="1" y="10240"/>
                </a:cubicBezTo>
                <a:lnTo>
                  <a:pt x="1" y="13932"/>
                </a:lnTo>
                <a:cubicBezTo>
                  <a:pt x="-7" y="14381"/>
                  <a:pt x="117" y="14819"/>
                  <a:pt x="355" y="15179"/>
                </a:cubicBezTo>
                <a:cubicBezTo>
                  <a:pt x="662" y="15643"/>
                  <a:pt x="1129" y="15938"/>
                  <a:pt x="1640" y="15989"/>
                </a:cubicBezTo>
                <a:lnTo>
                  <a:pt x="1696" y="15989"/>
                </a:lnTo>
                <a:lnTo>
                  <a:pt x="1696" y="20697"/>
                </a:lnTo>
                <a:lnTo>
                  <a:pt x="627" y="20697"/>
                </a:lnTo>
                <a:cubicBezTo>
                  <a:pt x="407" y="20697"/>
                  <a:pt x="228" y="20900"/>
                  <a:pt x="228" y="21149"/>
                </a:cubicBezTo>
                <a:cubicBezTo>
                  <a:pt x="228" y="21398"/>
                  <a:pt x="407" y="21600"/>
                  <a:pt x="627" y="21600"/>
                </a:cubicBezTo>
                <a:lnTo>
                  <a:pt x="20830" y="21600"/>
                </a:lnTo>
                <a:cubicBezTo>
                  <a:pt x="21050" y="21600"/>
                  <a:pt x="21230" y="21398"/>
                  <a:pt x="21230" y="21149"/>
                </a:cubicBezTo>
                <a:cubicBezTo>
                  <a:pt x="21230" y="20900"/>
                  <a:pt x="21050" y="20697"/>
                  <a:pt x="20830" y="20697"/>
                </a:cubicBezTo>
                <a:lnTo>
                  <a:pt x="17587" y="20697"/>
                </a:lnTo>
                <a:lnTo>
                  <a:pt x="16378" y="16577"/>
                </a:lnTo>
                <a:lnTo>
                  <a:pt x="19694" y="16577"/>
                </a:lnTo>
                <a:cubicBezTo>
                  <a:pt x="19969" y="16577"/>
                  <a:pt x="20175" y="16577"/>
                  <a:pt x="20349" y="16564"/>
                </a:cubicBezTo>
                <a:cubicBezTo>
                  <a:pt x="20524" y="16551"/>
                  <a:pt x="20666" y="16524"/>
                  <a:pt x="20812" y="16472"/>
                </a:cubicBezTo>
                <a:cubicBezTo>
                  <a:pt x="20972" y="16406"/>
                  <a:pt x="21115" y="16302"/>
                  <a:pt x="21232" y="16169"/>
                </a:cubicBezTo>
                <a:cubicBezTo>
                  <a:pt x="21350" y="16036"/>
                  <a:pt x="21442" y="15874"/>
                  <a:pt x="21500" y="15693"/>
                </a:cubicBezTo>
                <a:cubicBezTo>
                  <a:pt x="21546" y="15528"/>
                  <a:pt x="21570" y="15367"/>
                  <a:pt x="21581" y="15171"/>
                </a:cubicBezTo>
                <a:cubicBezTo>
                  <a:pt x="21593" y="14976"/>
                  <a:pt x="21593" y="14744"/>
                  <a:pt x="21593" y="14438"/>
                </a:cubicBezTo>
                <a:lnTo>
                  <a:pt x="21593" y="4523"/>
                </a:lnTo>
                <a:cubicBezTo>
                  <a:pt x="21593" y="4211"/>
                  <a:pt x="21593" y="3978"/>
                  <a:pt x="21581" y="3781"/>
                </a:cubicBezTo>
                <a:cubicBezTo>
                  <a:pt x="21570" y="3584"/>
                  <a:pt x="21546" y="3423"/>
                  <a:pt x="21500" y="3258"/>
                </a:cubicBezTo>
                <a:cubicBezTo>
                  <a:pt x="21442" y="3077"/>
                  <a:pt x="21350" y="2915"/>
                  <a:pt x="21232" y="2782"/>
                </a:cubicBezTo>
                <a:cubicBezTo>
                  <a:pt x="21115" y="2649"/>
                  <a:pt x="20972" y="2545"/>
                  <a:pt x="20812" y="2479"/>
                </a:cubicBezTo>
                <a:cubicBezTo>
                  <a:pt x="20666" y="2427"/>
                  <a:pt x="20524" y="2400"/>
                  <a:pt x="20351" y="2387"/>
                </a:cubicBezTo>
                <a:cubicBezTo>
                  <a:pt x="20178" y="2374"/>
                  <a:pt x="19973" y="2374"/>
                  <a:pt x="19702" y="2374"/>
                </a:cubicBezTo>
                <a:lnTo>
                  <a:pt x="17024" y="2374"/>
                </a:lnTo>
                <a:cubicBezTo>
                  <a:pt x="16957" y="1799"/>
                  <a:pt x="16730" y="1243"/>
                  <a:pt x="16339" y="800"/>
                </a:cubicBezTo>
                <a:cubicBezTo>
                  <a:pt x="15867" y="266"/>
                  <a:pt x="15249" y="0"/>
                  <a:pt x="14630" y="0"/>
                </a:cubicBezTo>
                <a:close/>
                <a:moveTo>
                  <a:pt x="14630" y="924"/>
                </a:moveTo>
                <a:cubicBezTo>
                  <a:pt x="15039" y="924"/>
                  <a:pt x="15449" y="1101"/>
                  <a:pt x="15761" y="1454"/>
                </a:cubicBezTo>
                <a:cubicBezTo>
                  <a:pt x="15992" y="1715"/>
                  <a:pt x="16137" y="2037"/>
                  <a:pt x="16196" y="2374"/>
                </a:cubicBezTo>
                <a:lnTo>
                  <a:pt x="13064" y="2374"/>
                </a:lnTo>
                <a:cubicBezTo>
                  <a:pt x="13124" y="2037"/>
                  <a:pt x="13268" y="1715"/>
                  <a:pt x="13500" y="1454"/>
                </a:cubicBezTo>
                <a:cubicBezTo>
                  <a:pt x="13812" y="1101"/>
                  <a:pt x="14221" y="924"/>
                  <a:pt x="14630" y="924"/>
                </a:cubicBezTo>
                <a:close/>
                <a:moveTo>
                  <a:pt x="9049" y="3277"/>
                </a:moveTo>
                <a:lnTo>
                  <a:pt x="9051" y="3277"/>
                </a:lnTo>
                <a:lnTo>
                  <a:pt x="20211" y="3277"/>
                </a:lnTo>
                <a:cubicBezTo>
                  <a:pt x="20282" y="3277"/>
                  <a:pt x="20336" y="3278"/>
                  <a:pt x="20381" y="3281"/>
                </a:cubicBezTo>
                <a:cubicBezTo>
                  <a:pt x="20427" y="3285"/>
                  <a:pt x="20464" y="3291"/>
                  <a:pt x="20502" y="3305"/>
                </a:cubicBezTo>
                <a:cubicBezTo>
                  <a:pt x="20544" y="3322"/>
                  <a:pt x="20582" y="3350"/>
                  <a:pt x="20613" y="3385"/>
                </a:cubicBezTo>
                <a:cubicBezTo>
                  <a:pt x="20644" y="3419"/>
                  <a:pt x="20668" y="3462"/>
                  <a:pt x="20683" y="3509"/>
                </a:cubicBezTo>
                <a:cubicBezTo>
                  <a:pt x="20695" y="3553"/>
                  <a:pt x="20701" y="3595"/>
                  <a:pt x="20704" y="3646"/>
                </a:cubicBezTo>
                <a:cubicBezTo>
                  <a:pt x="20707" y="3698"/>
                  <a:pt x="20707" y="3759"/>
                  <a:pt x="20707" y="3841"/>
                </a:cubicBezTo>
                <a:lnTo>
                  <a:pt x="20707" y="15112"/>
                </a:lnTo>
                <a:cubicBezTo>
                  <a:pt x="20707" y="15193"/>
                  <a:pt x="20707" y="15253"/>
                  <a:pt x="20704" y="15304"/>
                </a:cubicBezTo>
                <a:cubicBezTo>
                  <a:pt x="20701" y="15356"/>
                  <a:pt x="20695" y="15398"/>
                  <a:pt x="20683" y="15441"/>
                </a:cubicBezTo>
                <a:cubicBezTo>
                  <a:pt x="20668" y="15489"/>
                  <a:pt x="20644" y="15531"/>
                  <a:pt x="20613" y="15566"/>
                </a:cubicBezTo>
                <a:cubicBezTo>
                  <a:pt x="20582" y="15601"/>
                  <a:pt x="20544" y="15628"/>
                  <a:pt x="20502" y="15646"/>
                </a:cubicBezTo>
                <a:cubicBezTo>
                  <a:pt x="20464" y="15659"/>
                  <a:pt x="20427" y="15666"/>
                  <a:pt x="20381" y="15670"/>
                </a:cubicBezTo>
                <a:cubicBezTo>
                  <a:pt x="20336" y="15673"/>
                  <a:pt x="20281" y="15674"/>
                  <a:pt x="20209" y="15674"/>
                </a:cubicBezTo>
                <a:lnTo>
                  <a:pt x="9049" y="15674"/>
                </a:lnTo>
                <a:cubicBezTo>
                  <a:pt x="8978" y="15674"/>
                  <a:pt x="8924" y="15673"/>
                  <a:pt x="8879" y="15670"/>
                </a:cubicBezTo>
                <a:cubicBezTo>
                  <a:pt x="8834" y="15666"/>
                  <a:pt x="8796" y="15659"/>
                  <a:pt x="8758" y="15646"/>
                </a:cubicBezTo>
                <a:cubicBezTo>
                  <a:pt x="8716" y="15628"/>
                  <a:pt x="8678" y="15601"/>
                  <a:pt x="8648" y="15566"/>
                </a:cubicBezTo>
                <a:cubicBezTo>
                  <a:pt x="8617" y="15531"/>
                  <a:pt x="8593" y="15489"/>
                  <a:pt x="8577" y="15441"/>
                </a:cubicBezTo>
                <a:cubicBezTo>
                  <a:pt x="8565" y="15398"/>
                  <a:pt x="8559" y="15356"/>
                  <a:pt x="8556" y="15304"/>
                </a:cubicBezTo>
                <a:cubicBezTo>
                  <a:pt x="8553" y="15253"/>
                  <a:pt x="8553" y="15191"/>
                  <a:pt x="8553" y="15110"/>
                </a:cubicBezTo>
                <a:lnTo>
                  <a:pt x="8553" y="12421"/>
                </a:lnTo>
                <a:cubicBezTo>
                  <a:pt x="8569" y="12138"/>
                  <a:pt x="8373" y="11897"/>
                  <a:pt x="8122" y="11890"/>
                </a:cubicBezTo>
                <a:cubicBezTo>
                  <a:pt x="7863" y="11884"/>
                  <a:pt x="7653" y="12128"/>
                  <a:pt x="7668" y="12421"/>
                </a:cubicBezTo>
                <a:lnTo>
                  <a:pt x="7668" y="14428"/>
                </a:lnTo>
                <a:cubicBezTo>
                  <a:pt x="7668" y="14739"/>
                  <a:pt x="7667" y="14973"/>
                  <a:pt x="7679" y="15170"/>
                </a:cubicBezTo>
                <a:cubicBezTo>
                  <a:pt x="7691" y="15367"/>
                  <a:pt x="7714" y="15528"/>
                  <a:pt x="7760" y="15693"/>
                </a:cubicBezTo>
                <a:cubicBezTo>
                  <a:pt x="7819" y="15874"/>
                  <a:pt x="7911" y="16036"/>
                  <a:pt x="8028" y="16169"/>
                </a:cubicBezTo>
                <a:cubicBezTo>
                  <a:pt x="8146" y="16302"/>
                  <a:pt x="8289" y="16406"/>
                  <a:pt x="8449" y="16472"/>
                </a:cubicBezTo>
                <a:cubicBezTo>
                  <a:pt x="8595" y="16524"/>
                  <a:pt x="8736" y="16551"/>
                  <a:pt x="8910" y="16564"/>
                </a:cubicBezTo>
                <a:cubicBezTo>
                  <a:pt x="9083" y="16577"/>
                  <a:pt x="9287" y="16577"/>
                  <a:pt x="9558" y="16577"/>
                </a:cubicBezTo>
                <a:lnTo>
                  <a:pt x="13233" y="16577"/>
                </a:lnTo>
                <a:lnTo>
                  <a:pt x="11970" y="20697"/>
                </a:lnTo>
                <a:lnTo>
                  <a:pt x="6014" y="20697"/>
                </a:lnTo>
                <a:lnTo>
                  <a:pt x="6014" y="9110"/>
                </a:lnTo>
                <a:lnTo>
                  <a:pt x="10413" y="9110"/>
                </a:lnTo>
                <a:cubicBezTo>
                  <a:pt x="10975" y="9093"/>
                  <a:pt x="11509" y="8824"/>
                  <a:pt x="11897" y="8363"/>
                </a:cubicBezTo>
                <a:cubicBezTo>
                  <a:pt x="12257" y="7935"/>
                  <a:pt x="12465" y="7373"/>
                  <a:pt x="12481" y="6782"/>
                </a:cubicBezTo>
                <a:cubicBezTo>
                  <a:pt x="12487" y="6631"/>
                  <a:pt x="12441" y="6483"/>
                  <a:pt x="12352" y="6370"/>
                </a:cubicBezTo>
                <a:cubicBezTo>
                  <a:pt x="12255" y="6248"/>
                  <a:pt x="12118" y="6178"/>
                  <a:pt x="11973" y="6178"/>
                </a:cubicBezTo>
                <a:lnTo>
                  <a:pt x="8562" y="6178"/>
                </a:lnTo>
                <a:lnTo>
                  <a:pt x="8553" y="3839"/>
                </a:lnTo>
                <a:cubicBezTo>
                  <a:pt x="8553" y="3758"/>
                  <a:pt x="8553" y="3698"/>
                  <a:pt x="8556" y="3646"/>
                </a:cubicBezTo>
                <a:cubicBezTo>
                  <a:pt x="8559" y="3595"/>
                  <a:pt x="8565" y="3553"/>
                  <a:pt x="8577" y="3509"/>
                </a:cubicBezTo>
                <a:cubicBezTo>
                  <a:pt x="8593" y="3462"/>
                  <a:pt x="8617" y="3419"/>
                  <a:pt x="8648" y="3385"/>
                </a:cubicBezTo>
                <a:cubicBezTo>
                  <a:pt x="8678" y="3350"/>
                  <a:pt x="8716" y="3322"/>
                  <a:pt x="8758" y="3305"/>
                </a:cubicBezTo>
                <a:cubicBezTo>
                  <a:pt x="8796" y="3292"/>
                  <a:pt x="8833" y="3285"/>
                  <a:pt x="8878" y="3281"/>
                </a:cubicBezTo>
                <a:cubicBezTo>
                  <a:pt x="8924" y="3278"/>
                  <a:pt x="8978" y="3277"/>
                  <a:pt x="9049" y="3277"/>
                </a:cubicBezTo>
                <a:close/>
                <a:moveTo>
                  <a:pt x="3716" y="3517"/>
                </a:moveTo>
                <a:cubicBezTo>
                  <a:pt x="4013" y="3517"/>
                  <a:pt x="4310" y="3646"/>
                  <a:pt x="4537" y="3902"/>
                </a:cubicBezTo>
                <a:cubicBezTo>
                  <a:pt x="4990" y="4415"/>
                  <a:pt x="4990" y="5247"/>
                  <a:pt x="4537" y="5760"/>
                </a:cubicBezTo>
                <a:cubicBezTo>
                  <a:pt x="4084" y="6273"/>
                  <a:pt x="3348" y="6273"/>
                  <a:pt x="2895" y="5760"/>
                </a:cubicBezTo>
                <a:cubicBezTo>
                  <a:pt x="2442" y="5247"/>
                  <a:pt x="2442" y="4415"/>
                  <a:pt x="2895" y="3902"/>
                </a:cubicBezTo>
                <a:cubicBezTo>
                  <a:pt x="3122" y="3646"/>
                  <a:pt x="3419" y="3517"/>
                  <a:pt x="3716" y="3517"/>
                </a:cubicBezTo>
                <a:close/>
                <a:moveTo>
                  <a:pt x="3888" y="7101"/>
                </a:moveTo>
                <a:lnTo>
                  <a:pt x="11576" y="7101"/>
                </a:lnTo>
                <a:cubicBezTo>
                  <a:pt x="11535" y="7343"/>
                  <a:pt x="11434" y="7568"/>
                  <a:pt x="11286" y="7750"/>
                </a:cubicBezTo>
                <a:cubicBezTo>
                  <a:pt x="11069" y="8016"/>
                  <a:pt x="10766" y="8172"/>
                  <a:pt x="10445" y="8181"/>
                </a:cubicBezTo>
                <a:lnTo>
                  <a:pt x="5628" y="8174"/>
                </a:lnTo>
                <a:cubicBezTo>
                  <a:pt x="5528" y="8172"/>
                  <a:pt x="5429" y="8208"/>
                  <a:pt x="5349" y="8277"/>
                </a:cubicBezTo>
                <a:cubicBezTo>
                  <a:pt x="5256" y="8357"/>
                  <a:pt x="5194" y="8476"/>
                  <a:pt x="5177" y="8607"/>
                </a:cubicBezTo>
                <a:lnTo>
                  <a:pt x="5177" y="20697"/>
                </a:lnTo>
                <a:lnTo>
                  <a:pt x="4271" y="20697"/>
                </a:lnTo>
                <a:lnTo>
                  <a:pt x="4271" y="15303"/>
                </a:lnTo>
                <a:cubicBezTo>
                  <a:pt x="4271" y="15041"/>
                  <a:pt x="4084" y="14829"/>
                  <a:pt x="3852" y="14829"/>
                </a:cubicBezTo>
                <a:cubicBezTo>
                  <a:pt x="3621" y="14829"/>
                  <a:pt x="3433" y="15041"/>
                  <a:pt x="3433" y="15303"/>
                </a:cubicBezTo>
                <a:lnTo>
                  <a:pt x="3433" y="20697"/>
                </a:lnTo>
                <a:lnTo>
                  <a:pt x="2534" y="20697"/>
                </a:lnTo>
                <a:lnTo>
                  <a:pt x="2534" y="10500"/>
                </a:lnTo>
                <a:cubicBezTo>
                  <a:pt x="2534" y="10238"/>
                  <a:pt x="2346" y="10026"/>
                  <a:pt x="2115" y="10026"/>
                </a:cubicBezTo>
                <a:cubicBezTo>
                  <a:pt x="1883" y="10026"/>
                  <a:pt x="1696" y="10238"/>
                  <a:pt x="1696" y="10500"/>
                </a:cubicBezTo>
                <a:lnTo>
                  <a:pt x="1696" y="15054"/>
                </a:lnTo>
                <a:lnTo>
                  <a:pt x="1628" y="15054"/>
                </a:lnTo>
                <a:cubicBezTo>
                  <a:pt x="1382" y="15009"/>
                  <a:pt x="1161" y="14854"/>
                  <a:pt x="1015" y="14624"/>
                </a:cubicBezTo>
                <a:cubicBezTo>
                  <a:pt x="913" y="14462"/>
                  <a:pt x="854" y="14270"/>
                  <a:pt x="845" y="14072"/>
                </a:cubicBezTo>
                <a:lnTo>
                  <a:pt x="845" y="10440"/>
                </a:lnTo>
                <a:cubicBezTo>
                  <a:pt x="844" y="9528"/>
                  <a:pt x="1173" y="8657"/>
                  <a:pt x="1754" y="8027"/>
                </a:cubicBezTo>
                <a:cubicBezTo>
                  <a:pt x="2327" y="7406"/>
                  <a:pt x="3096" y="7072"/>
                  <a:pt x="3888" y="7101"/>
                </a:cubicBezTo>
                <a:close/>
                <a:moveTo>
                  <a:pt x="19295" y="7327"/>
                </a:moveTo>
                <a:cubicBezTo>
                  <a:pt x="19193" y="7327"/>
                  <a:pt x="19091" y="7371"/>
                  <a:pt x="19013" y="7460"/>
                </a:cubicBezTo>
                <a:cubicBezTo>
                  <a:pt x="18858" y="7636"/>
                  <a:pt x="18858" y="7922"/>
                  <a:pt x="19013" y="8098"/>
                </a:cubicBezTo>
                <a:cubicBezTo>
                  <a:pt x="19169" y="8274"/>
                  <a:pt x="19422" y="8274"/>
                  <a:pt x="19578" y="8098"/>
                </a:cubicBezTo>
                <a:cubicBezTo>
                  <a:pt x="19734" y="7922"/>
                  <a:pt x="19734" y="7636"/>
                  <a:pt x="19578" y="7460"/>
                </a:cubicBezTo>
                <a:cubicBezTo>
                  <a:pt x="19500" y="7371"/>
                  <a:pt x="19397" y="7327"/>
                  <a:pt x="19295" y="7327"/>
                </a:cubicBezTo>
                <a:close/>
                <a:moveTo>
                  <a:pt x="18079" y="8727"/>
                </a:moveTo>
                <a:cubicBezTo>
                  <a:pt x="17966" y="8717"/>
                  <a:pt x="17849" y="8758"/>
                  <a:pt x="17760" y="8854"/>
                </a:cubicBezTo>
                <a:lnTo>
                  <a:pt x="15892" y="10967"/>
                </a:lnTo>
                <a:lnTo>
                  <a:pt x="15219" y="10206"/>
                </a:lnTo>
                <a:cubicBezTo>
                  <a:pt x="15139" y="10115"/>
                  <a:pt x="15029" y="10066"/>
                  <a:pt x="14916" y="10069"/>
                </a:cubicBezTo>
                <a:cubicBezTo>
                  <a:pt x="14810" y="10073"/>
                  <a:pt x="14710" y="10121"/>
                  <a:pt x="14636" y="10206"/>
                </a:cubicBezTo>
                <a:lnTo>
                  <a:pt x="12299" y="12850"/>
                </a:lnTo>
                <a:lnTo>
                  <a:pt x="11645" y="12111"/>
                </a:lnTo>
                <a:cubicBezTo>
                  <a:pt x="11573" y="12029"/>
                  <a:pt x="11476" y="11981"/>
                  <a:pt x="11374" y="11977"/>
                </a:cubicBezTo>
                <a:cubicBezTo>
                  <a:pt x="11262" y="11972"/>
                  <a:pt x="11153" y="12021"/>
                  <a:pt x="11074" y="12111"/>
                </a:cubicBezTo>
                <a:lnTo>
                  <a:pt x="9806" y="13546"/>
                </a:lnTo>
                <a:cubicBezTo>
                  <a:pt x="9679" y="13714"/>
                  <a:pt x="9678" y="13961"/>
                  <a:pt x="9804" y="14129"/>
                </a:cubicBezTo>
                <a:cubicBezTo>
                  <a:pt x="9954" y="14329"/>
                  <a:pt x="10220" y="14349"/>
                  <a:pt x="10391" y="14173"/>
                </a:cubicBezTo>
                <a:lnTo>
                  <a:pt x="11337" y="13094"/>
                </a:lnTo>
                <a:lnTo>
                  <a:pt x="12029" y="13879"/>
                </a:lnTo>
                <a:cubicBezTo>
                  <a:pt x="12093" y="13949"/>
                  <a:pt x="12178" y="13991"/>
                  <a:pt x="12268" y="13995"/>
                </a:cubicBezTo>
                <a:cubicBezTo>
                  <a:pt x="12369" y="14001"/>
                  <a:pt x="12468" y="13958"/>
                  <a:pt x="12540" y="13879"/>
                </a:cubicBezTo>
                <a:lnTo>
                  <a:pt x="14918" y="11188"/>
                </a:lnTo>
                <a:lnTo>
                  <a:pt x="15621" y="11982"/>
                </a:lnTo>
                <a:cubicBezTo>
                  <a:pt x="15691" y="12067"/>
                  <a:pt x="15789" y="12114"/>
                  <a:pt x="15891" y="12114"/>
                </a:cubicBezTo>
                <a:cubicBezTo>
                  <a:pt x="15992" y="12113"/>
                  <a:pt x="16089" y="12066"/>
                  <a:pt x="16158" y="11982"/>
                </a:cubicBezTo>
                <a:lnTo>
                  <a:pt x="18341" y="9512"/>
                </a:lnTo>
                <a:cubicBezTo>
                  <a:pt x="18485" y="9350"/>
                  <a:pt x="18500" y="9093"/>
                  <a:pt x="18376" y="8910"/>
                </a:cubicBezTo>
                <a:cubicBezTo>
                  <a:pt x="18301" y="8799"/>
                  <a:pt x="18192" y="8737"/>
                  <a:pt x="18079" y="8727"/>
                </a:cubicBezTo>
                <a:close/>
                <a:moveTo>
                  <a:pt x="8130" y="10048"/>
                </a:moveTo>
                <a:cubicBezTo>
                  <a:pt x="8017" y="10048"/>
                  <a:pt x="7904" y="10097"/>
                  <a:pt x="7818" y="10194"/>
                </a:cubicBezTo>
                <a:cubicBezTo>
                  <a:pt x="7645" y="10389"/>
                  <a:pt x="7645" y="10706"/>
                  <a:pt x="7818" y="10901"/>
                </a:cubicBezTo>
                <a:cubicBezTo>
                  <a:pt x="7990" y="11096"/>
                  <a:pt x="8270" y="11096"/>
                  <a:pt x="8442" y="10901"/>
                </a:cubicBezTo>
                <a:cubicBezTo>
                  <a:pt x="8615" y="10706"/>
                  <a:pt x="8615" y="10389"/>
                  <a:pt x="8442" y="10194"/>
                </a:cubicBezTo>
                <a:cubicBezTo>
                  <a:pt x="8356" y="10097"/>
                  <a:pt x="8243" y="10048"/>
                  <a:pt x="8130" y="10048"/>
                </a:cubicBezTo>
                <a:close/>
                <a:moveTo>
                  <a:pt x="14077" y="16577"/>
                </a:moveTo>
                <a:lnTo>
                  <a:pt x="15538" y="16577"/>
                </a:lnTo>
                <a:lnTo>
                  <a:pt x="16746" y="20697"/>
                </a:lnTo>
                <a:lnTo>
                  <a:pt x="12814" y="20697"/>
                </a:lnTo>
                <a:lnTo>
                  <a:pt x="14077" y="1657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>
              <a:solidFill>
                <a:srgbClr val="03A1E3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4" name="Rectangle 24">
            <a:extLst>
              <a:ext uri="{FF2B5EF4-FFF2-40B4-BE49-F238E27FC236}">
                <a16:creationId xmlns:a16="http://schemas.microsoft.com/office/drawing/2014/main" id="{E0B431DE-6E77-4A1E-A2B4-30F53A2A2A76}"/>
              </a:ext>
            </a:extLst>
          </p:cNvPr>
          <p:cNvSpPr/>
          <p:nvPr/>
        </p:nvSpPr>
        <p:spPr>
          <a:xfrm>
            <a:off x="9588314" y="8650745"/>
            <a:ext cx="5364000" cy="17944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SMARTcom предоставляет возможность заключать сделки на бирже с помощью своих разработанных торговых систем</a:t>
            </a:r>
          </a:p>
        </p:txBody>
      </p:sp>
      <p:sp>
        <p:nvSpPr>
          <p:cNvPr id="87" name="Text Box 3">
            <a:extLst>
              <a:ext uri="{FF2B5EF4-FFF2-40B4-BE49-F238E27FC236}">
                <a16:creationId xmlns:a16="http://schemas.microsoft.com/office/drawing/2014/main" id="{63CF84A9-12C7-4D3C-9F3A-CCD37560A6A9}"/>
              </a:ext>
            </a:extLst>
          </p:cNvPr>
          <p:cNvSpPr txBox="1">
            <a:spLocks/>
          </p:cNvSpPr>
          <p:nvPr/>
        </p:nvSpPr>
        <p:spPr bwMode="auto">
          <a:xfrm>
            <a:off x="12225725" y="7315944"/>
            <a:ext cx="2160240" cy="6413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altLang="x-none" sz="3600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  <a:sym typeface="Poppins Medium" charset="0"/>
              </a:rPr>
              <a:t>Объект</a:t>
            </a:r>
            <a:endParaRPr lang="en-US" altLang="x-none" sz="3600" kern="1200" dirty="0">
              <a:solidFill>
                <a:schemeClr val="tx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  <a:sym typeface="Poppins Medium" charset="0"/>
            </a:endParaRPr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B03549D7-DCD0-45AF-BE80-8688EBF68D6E}"/>
              </a:ext>
            </a:extLst>
          </p:cNvPr>
          <p:cNvSpPr/>
          <p:nvPr/>
        </p:nvSpPr>
        <p:spPr>
          <a:xfrm>
            <a:off x="17626325" y="6830188"/>
            <a:ext cx="1278542" cy="13437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cubicBezTo>
                  <a:pt x="19750" y="0"/>
                  <a:pt x="19748" y="1"/>
                  <a:pt x="19746" y="1"/>
                </a:cubicBezTo>
                <a:lnTo>
                  <a:pt x="17010" y="1"/>
                </a:lnTo>
                <a:cubicBezTo>
                  <a:pt x="16773" y="1"/>
                  <a:pt x="16582" y="183"/>
                  <a:pt x="16582" y="407"/>
                </a:cubicBezTo>
                <a:cubicBezTo>
                  <a:pt x="16582" y="632"/>
                  <a:pt x="16773" y="814"/>
                  <a:pt x="17010" y="814"/>
                </a:cubicBezTo>
                <a:lnTo>
                  <a:pt x="18700" y="814"/>
                </a:lnTo>
                <a:lnTo>
                  <a:pt x="14261" y="5036"/>
                </a:lnTo>
                <a:lnTo>
                  <a:pt x="12558" y="3416"/>
                </a:lnTo>
                <a:cubicBezTo>
                  <a:pt x="12484" y="3346"/>
                  <a:pt x="12382" y="3310"/>
                  <a:pt x="12278" y="3316"/>
                </a:cubicBezTo>
                <a:cubicBezTo>
                  <a:pt x="12190" y="3321"/>
                  <a:pt x="12107" y="3357"/>
                  <a:pt x="12045" y="3416"/>
                </a:cubicBezTo>
                <a:lnTo>
                  <a:pt x="3950" y="11115"/>
                </a:lnTo>
                <a:cubicBezTo>
                  <a:pt x="3783" y="11257"/>
                  <a:pt x="3765" y="11501"/>
                  <a:pt x="3911" y="11663"/>
                </a:cubicBezTo>
                <a:cubicBezTo>
                  <a:pt x="4065" y="11836"/>
                  <a:pt x="4339" y="11852"/>
                  <a:pt x="4514" y="11698"/>
                </a:cubicBezTo>
                <a:lnTo>
                  <a:pt x="12292" y="4301"/>
                </a:lnTo>
                <a:lnTo>
                  <a:pt x="13969" y="5902"/>
                </a:lnTo>
                <a:cubicBezTo>
                  <a:pt x="14047" y="5977"/>
                  <a:pt x="14153" y="6020"/>
                  <a:pt x="14264" y="6021"/>
                </a:cubicBezTo>
                <a:cubicBezTo>
                  <a:pt x="14378" y="6022"/>
                  <a:pt x="14486" y="5978"/>
                  <a:pt x="14565" y="5902"/>
                </a:cubicBezTo>
                <a:lnTo>
                  <a:pt x="19325" y="1420"/>
                </a:lnTo>
                <a:lnTo>
                  <a:pt x="19325" y="2888"/>
                </a:lnTo>
                <a:cubicBezTo>
                  <a:pt x="19325" y="3113"/>
                  <a:pt x="19516" y="3295"/>
                  <a:pt x="19753" y="3295"/>
                </a:cubicBezTo>
                <a:cubicBezTo>
                  <a:pt x="19989" y="3295"/>
                  <a:pt x="20180" y="3113"/>
                  <a:pt x="20180" y="2888"/>
                </a:cubicBezTo>
                <a:lnTo>
                  <a:pt x="20180" y="407"/>
                </a:lnTo>
                <a:cubicBezTo>
                  <a:pt x="20180" y="183"/>
                  <a:pt x="19989" y="0"/>
                  <a:pt x="19753" y="0"/>
                </a:cubicBezTo>
                <a:close/>
                <a:moveTo>
                  <a:pt x="17382" y="6190"/>
                </a:moveTo>
                <a:cubicBezTo>
                  <a:pt x="16871" y="6190"/>
                  <a:pt x="16611" y="6191"/>
                  <a:pt x="16338" y="6273"/>
                </a:cubicBezTo>
                <a:cubicBezTo>
                  <a:pt x="16036" y="6378"/>
                  <a:pt x="15799" y="6603"/>
                  <a:pt x="15690" y="6890"/>
                </a:cubicBezTo>
                <a:cubicBezTo>
                  <a:pt x="15602" y="7151"/>
                  <a:pt x="15602" y="7398"/>
                  <a:pt x="15602" y="7883"/>
                </a:cubicBezTo>
                <a:lnTo>
                  <a:pt x="15602" y="20787"/>
                </a:lnTo>
                <a:lnTo>
                  <a:pt x="13095" y="20787"/>
                </a:lnTo>
                <a:lnTo>
                  <a:pt x="13095" y="13980"/>
                </a:lnTo>
                <a:cubicBezTo>
                  <a:pt x="13095" y="13487"/>
                  <a:pt x="13096" y="13240"/>
                  <a:pt x="13008" y="12979"/>
                </a:cubicBezTo>
                <a:cubicBezTo>
                  <a:pt x="12899" y="12692"/>
                  <a:pt x="12661" y="12467"/>
                  <a:pt x="12360" y="12363"/>
                </a:cubicBezTo>
                <a:cubicBezTo>
                  <a:pt x="12085" y="12280"/>
                  <a:pt x="11826" y="12279"/>
                  <a:pt x="11316" y="12279"/>
                </a:cubicBezTo>
                <a:lnTo>
                  <a:pt x="10351" y="12279"/>
                </a:lnTo>
                <a:lnTo>
                  <a:pt x="10343" y="12279"/>
                </a:lnTo>
                <a:cubicBezTo>
                  <a:pt x="9831" y="12279"/>
                  <a:pt x="9572" y="12280"/>
                  <a:pt x="9298" y="12363"/>
                </a:cubicBezTo>
                <a:cubicBezTo>
                  <a:pt x="8997" y="12467"/>
                  <a:pt x="8760" y="12692"/>
                  <a:pt x="8650" y="12979"/>
                </a:cubicBezTo>
                <a:cubicBezTo>
                  <a:pt x="8563" y="13240"/>
                  <a:pt x="8563" y="13487"/>
                  <a:pt x="8563" y="13972"/>
                </a:cubicBezTo>
                <a:lnTo>
                  <a:pt x="8563" y="20787"/>
                </a:lnTo>
                <a:lnTo>
                  <a:pt x="6056" y="20787"/>
                </a:lnTo>
                <a:lnTo>
                  <a:pt x="6056" y="17521"/>
                </a:lnTo>
                <a:cubicBezTo>
                  <a:pt x="6056" y="17028"/>
                  <a:pt x="6056" y="16781"/>
                  <a:pt x="5969" y="16519"/>
                </a:cubicBezTo>
                <a:cubicBezTo>
                  <a:pt x="5859" y="16233"/>
                  <a:pt x="5621" y="16008"/>
                  <a:pt x="5320" y="15903"/>
                </a:cubicBezTo>
                <a:cubicBezTo>
                  <a:pt x="5045" y="15820"/>
                  <a:pt x="4787" y="15820"/>
                  <a:pt x="4276" y="15820"/>
                </a:cubicBezTo>
                <a:lnTo>
                  <a:pt x="3311" y="15820"/>
                </a:lnTo>
                <a:lnTo>
                  <a:pt x="3303" y="15820"/>
                </a:lnTo>
                <a:cubicBezTo>
                  <a:pt x="2792" y="15820"/>
                  <a:pt x="2532" y="15821"/>
                  <a:pt x="2258" y="15903"/>
                </a:cubicBezTo>
                <a:cubicBezTo>
                  <a:pt x="1957" y="16008"/>
                  <a:pt x="1720" y="16233"/>
                  <a:pt x="1611" y="16519"/>
                </a:cubicBezTo>
                <a:cubicBezTo>
                  <a:pt x="1523" y="16781"/>
                  <a:pt x="1523" y="17028"/>
                  <a:pt x="1523" y="17513"/>
                </a:cubicBezTo>
                <a:lnTo>
                  <a:pt x="1523" y="20787"/>
                </a:lnTo>
                <a:lnTo>
                  <a:pt x="427" y="20787"/>
                </a:lnTo>
                <a:cubicBezTo>
                  <a:pt x="191" y="20787"/>
                  <a:pt x="0" y="20969"/>
                  <a:pt x="0" y="21193"/>
                </a:cubicBezTo>
                <a:cubicBezTo>
                  <a:pt x="0" y="21418"/>
                  <a:pt x="191" y="21600"/>
                  <a:pt x="427" y="21600"/>
                </a:cubicBezTo>
                <a:lnTo>
                  <a:pt x="21173" y="21600"/>
                </a:lnTo>
                <a:cubicBezTo>
                  <a:pt x="21409" y="21600"/>
                  <a:pt x="21600" y="21418"/>
                  <a:pt x="21600" y="21193"/>
                </a:cubicBezTo>
                <a:cubicBezTo>
                  <a:pt x="21600" y="20969"/>
                  <a:pt x="21409" y="20787"/>
                  <a:pt x="21173" y="20787"/>
                </a:cubicBezTo>
                <a:lnTo>
                  <a:pt x="20135" y="20787"/>
                </a:lnTo>
                <a:lnTo>
                  <a:pt x="20135" y="7891"/>
                </a:lnTo>
                <a:cubicBezTo>
                  <a:pt x="20135" y="7398"/>
                  <a:pt x="20135" y="7151"/>
                  <a:pt x="20048" y="6890"/>
                </a:cubicBezTo>
                <a:cubicBezTo>
                  <a:pt x="19938" y="6603"/>
                  <a:pt x="19701" y="6378"/>
                  <a:pt x="19399" y="6273"/>
                </a:cubicBezTo>
                <a:cubicBezTo>
                  <a:pt x="19124" y="6191"/>
                  <a:pt x="18866" y="6190"/>
                  <a:pt x="18355" y="6190"/>
                </a:cubicBezTo>
                <a:lnTo>
                  <a:pt x="17390" y="6190"/>
                </a:lnTo>
                <a:lnTo>
                  <a:pt x="17382" y="6190"/>
                </a:lnTo>
                <a:close/>
                <a:moveTo>
                  <a:pt x="16967" y="7047"/>
                </a:moveTo>
                <a:lnTo>
                  <a:pt x="16969" y="7047"/>
                </a:lnTo>
                <a:lnTo>
                  <a:pt x="18771" y="7047"/>
                </a:lnTo>
                <a:cubicBezTo>
                  <a:pt x="18920" y="7047"/>
                  <a:pt x="18996" y="7047"/>
                  <a:pt x="19077" y="7071"/>
                </a:cubicBezTo>
                <a:cubicBezTo>
                  <a:pt x="19165" y="7101"/>
                  <a:pt x="19234" y="7168"/>
                  <a:pt x="19266" y="7252"/>
                </a:cubicBezTo>
                <a:cubicBezTo>
                  <a:pt x="19291" y="7328"/>
                  <a:pt x="19292" y="7400"/>
                  <a:pt x="19292" y="7544"/>
                </a:cubicBezTo>
                <a:lnTo>
                  <a:pt x="19292" y="20787"/>
                </a:lnTo>
                <a:lnTo>
                  <a:pt x="16445" y="20787"/>
                </a:lnTo>
                <a:lnTo>
                  <a:pt x="16445" y="7542"/>
                </a:lnTo>
                <a:cubicBezTo>
                  <a:pt x="16445" y="7400"/>
                  <a:pt x="16446" y="7328"/>
                  <a:pt x="16471" y="7252"/>
                </a:cubicBezTo>
                <a:cubicBezTo>
                  <a:pt x="16503" y="7168"/>
                  <a:pt x="16573" y="7101"/>
                  <a:pt x="16661" y="7071"/>
                </a:cubicBezTo>
                <a:cubicBezTo>
                  <a:pt x="16741" y="7047"/>
                  <a:pt x="16817" y="7047"/>
                  <a:pt x="16967" y="7047"/>
                </a:cubicBezTo>
                <a:close/>
                <a:moveTo>
                  <a:pt x="2773" y="12394"/>
                </a:moveTo>
                <a:cubicBezTo>
                  <a:pt x="2664" y="12394"/>
                  <a:pt x="2555" y="12433"/>
                  <a:pt x="2471" y="12513"/>
                </a:cubicBezTo>
                <a:cubicBezTo>
                  <a:pt x="2304" y="12672"/>
                  <a:pt x="2304" y="12929"/>
                  <a:pt x="2471" y="13088"/>
                </a:cubicBezTo>
                <a:cubicBezTo>
                  <a:pt x="2638" y="13247"/>
                  <a:pt x="2908" y="13247"/>
                  <a:pt x="3075" y="13088"/>
                </a:cubicBezTo>
                <a:cubicBezTo>
                  <a:pt x="3242" y="12929"/>
                  <a:pt x="3242" y="12672"/>
                  <a:pt x="3075" y="12513"/>
                </a:cubicBezTo>
                <a:cubicBezTo>
                  <a:pt x="2992" y="12433"/>
                  <a:pt x="2883" y="12394"/>
                  <a:pt x="2773" y="12394"/>
                </a:cubicBezTo>
                <a:close/>
                <a:moveTo>
                  <a:pt x="9927" y="13136"/>
                </a:moveTo>
                <a:lnTo>
                  <a:pt x="9929" y="13136"/>
                </a:lnTo>
                <a:lnTo>
                  <a:pt x="11732" y="13136"/>
                </a:lnTo>
                <a:cubicBezTo>
                  <a:pt x="11881" y="13136"/>
                  <a:pt x="11957" y="13136"/>
                  <a:pt x="12037" y="13160"/>
                </a:cubicBezTo>
                <a:cubicBezTo>
                  <a:pt x="12125" y="13191"/>
                  <a:pt x="12194" y="13257"/>
                  <a:pt x="12226" y="13341"/>
                </a:cubicBezTo>
                <a:cubicBezTo>
                  <a:pt x="12252" y="13417"/>
                  <a:pt x="12252" y="13489"/>
                  <a:pt x="12252" y="13633"/>
                </a:cubicBezTo>
                <a:lnTo>
                  <a:pt x="12252" y="20787"/>
                </a:lnTo>
                <a:lnTo>
                  <a:pt x="9406" y="20787"/>
                </a:lnTo>
                <a:lnTo>
                  <a:pt x="9406" y="13631"/>
                </a:lnTo>
                <a:cubicBezTo>
                  <a:pt x="9406" y="13489"/>
                  <a:pt x="9406" y="13417"/>
                  <a:pt x="9432" y="13341"/>
                </a:cubicBezTo>
                <a:cubicBezTo>
                  <a:pt x="9464" y="13257"/>
                  <a:pt x="9533" y="13191"/>
                  <a:pt x="9622" y="13160"/>
                </a:cubicBezTo>
                <a:cubicBezTo>
                  <a:pt x="9702" y="13136"/>
                  <a:pt x="9777" y="13136"/>
                  <a:pt x="9927" y="13136"/>
                </a:cubicBezTo>
                <a:close/>
                <a:moveTo>
                  <a:pt x="2888" y="16677"/>
                </a:moveTo>
                <a:lnTo>
                  <a:pt x="2890" y="16677"/>
                </a:lnTo>
                <a:lnTo>
                  <a:pt x="4692" y="16677"/>
                </a:lnTo>
                <a:cubicBezTo>
                  <a:pt x="4841" y="16677"/>
                  <a:pt x="4917" y="16676"/>
                  <a:pt x="4998" y="16701"/>
                </a:cubicBezTo>
                <a:cubicBezTo>
                  <a:pt x="5086" y="16731"/>
                  <a:pt x="5155" y="16798"/>
                  <a:pt x="5187" y="16881"/>
                </a:cubicBezTo>
                <a:cubicBezTo>
                  <a:pt x="5212" y="16958"/>
                  <a:pt x="5212" y="17030"/>
                  <a:pt x="5212" y="17174"/>
                </a:cubicBezTo>
                <a:lnTo>
                  <a:pt x="5212" y="20787"/>
                </a:lnTo>
                <a:lnTo>
                  <a:pt x="2366" y="20787"/>
                </a:lnTo>
                <a:lnTo>
                  <a:pt x="2366" y="17172"/>
                </a:lnTo>
                <a:cubicBezTo>
                  <a:pt x="2366" y="17030"/>
                  <a:pt x="2367" y="16958"/>
                  <a:pt x="2392" y="16881"/>
                </a:cubicBezTo>
                <a:cubicBezTo>
                  <a:pt x="2424" y="16798"/>
                  <a:pt x="2494" y="16731"/>
                  <a:pt x="2582" y="16701"/>
                </a:cubicBezTo>
                <a:cubicBezTo>
                  <a:pt x="2662" y="16677"/>
                  <a:pt x="2738" y="16677"/>
                  <a:pt x="2888" y="16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5" name="Rectangle 24">
            <a:extLst>
              <a:ext uri="{FF2B5EF4-FFF2-40B4-BE49-F238E27FC236}">
                <a16:creationId xmlns:a16="http://schemas.microsoft.com/office/drawing/2014/main" id="{14793C8C-48F7-4279-951B-E94354BA214F}"/>
              </a:ext>
            </a:extLst>
          </p:cNvPr>
          <p:cNvSpPr/>
          <p:nvPr/>
        </p:nvSpPr>
        <p:spPr>
          <a:xfrm>
            <a:off x="17266285" y="8650745"/>
            <a:ext cx="5364000" cy="134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Проработать стратегию </a:t>
            </a:r>
            <a:b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 автоматизации объекта </a:t>
            </a:r>
            <a:b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 использованием ИКТ</a:t>
            </a:r>
          </a:p>
        </p:txBody>
      </p:sp>
      <p:sp>
        <p:nvSpPr>
          <p:cNvPr id="88" name="Text Box 3">
            <a:extLst>
              <a:ext uri="{FF2B5EF4-FFF2-40B4-BE49-F238E27FC236}">
                <a16:creationId xmlns:a16="http://schemas.microsoft.com/office/drawing/2014/main" id="{154067BF-E05A-4551-94E4-80DC32610993}"/>
              </a:ext>
            </a:extLst>
          </p:cNvPr>
          <p:cNvSpPr txBox="1">
            <a:spLocks/>
          </p:cNvSpPr>
          <p:nvPr/>
        </p:nvSpPr>
        <p:spPr bwMode="auto">
          <a:xfrm>
            <a:off x="19707889" y="7315944"/>
            <a:ext cx="1673565" cy="6413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altLang="x-none" sz="3600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  <a:sym typeface="Poppins Medium" charset="0"/>
              </a:rPr>
              <a:t>Цель</a:t>
            </a:r>
            <a:endParaRPr lang="en-US" altLang="x-none" sz="3600" kern="1200" dirty="0">
              <a:solidFill>
                <a:schemeClr val="tx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  <a:sym typeface="Poppins Medium" charset="0"/>
            </a:endParaRPr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85A89B6A-5475-47F8-9524-C62BF07602C5}"/>
              </a:ext>
            </a:extLst>
          </p:cNvPr>
          <p:cNvSpPr/>
          <p:nvPr/>
        </p:nvSpPr>
        <p:spPr bwMode="auto">
          <a:xfrm>
            <a:off x="17266285" y="8376337"/>
            <a:ext cx="5364000" cy="360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7D2B2507-D998-4CE2-9312-6964F2F6F82A}"/>
              </a:ext>
            </a:extLst>
          </p:cNvPr>
          <p:cNvSpPr/>
          <p:nvPr/>
        </p:nvSpPr>
        <p:spPr bwMode="auto">
          <a:xfrm>
            <a:off x="9588313" y="8376337"/>
            <a:ext cx="5364000" cy="360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199A3020-0999-4162-9E35-11CF2B34CBB8}"/>
              </a:ext>
            </a:extLst>
          </p:cNvPr>
          <p:cNvSpPr/>
          <p:nvPr/>
        </p:nvSpPr>
        <p:spPr bwMode="auto">
          <a:xfrm>
            <a:off x="1883783" y="8376337"/>
            <a:ext cx="5364000" cy="360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14" name="Прямоугольник: скругленные углы 113">
            <a:extLst>
              <a:ext uri="{FF2B5EF4-FFF2-40B4-BE49-F238E27FC236}">
                <a16:creationId xmlns:a16="http://schemas.microsoft.com/office/drawing/2014/main" id="{CD76C9DD-C375-4C68-9611-1C21868154A4}"/>
              </a:ext>
            </a:extLst>
          </p:cNvPr>
          <p:cNvSpPr/>
          <p:nvPr/>
        </p:nvSpPr>
        <p:spPr bwMode="auto">
          <a:xfrm>
            <a:off x="16944528" y="6569968"/>
            <a:ext cx="5976664" cy="500456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15" name="Прямоугольник: скругленные углы 114">
            <a:extLst>
              <a:ext uri="{FF2B5EF4-FFF2-40B4-BE49-F238E27FC236}">
                <a16:creationId xmlns:a16="http://schemas.microsoft.com/office/drawing/2014/main" id="{5CD5160A-E17A-4F47-A04F-D7CB6283521A}"/>
              </a:ext>
            </a:extLst>
          </p:cNvPr>
          <p:cNvSpPr/>
          <p:nvPr/>
        </p:nvSpPr>
        <p:spPr bwMode="auto">
          <a:xfrm>
            <a:off x="1577451" y="6523856"/>
            <a:ext cx="5976664" cy="500456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00112A6-BA04-44B6-B9C0-571A868353B0}"/>
              </a:ext>
            </a:extLst>
          </p:cNvPr>
          <p:cNvSpPr txBox="1">
            <a:spLocks/>
          </p:cNvSpPr>
          <p:nvPr/>
        </p:nvSpPr>
        <p:spPr bwMode="auto">
          <a:xfrm>
            <a:off x="3335016" y="2036712"/>
            <a:ext cx="8640960" cy="12176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altLang="x-none" sz="8000" kern="1200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Исследование</a:t>
            </a:r>
            <a:endParaRPr lang="en-US" altLang="x-none" sz="8000" kern="1200" dirty="0">
              <a:solidFill>
                <a:schemeClr val="tx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942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Изображение выглядит как легкий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5759A41C-E478-4ED5-AE8F-0B3CFB6C4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0" t="592" b="8499"/>
          <a:stretch/>
        </p:blipFill>
        <p:spPr bwMode="hidden">
          <a:xfrm>
            <a:off x="-4" y="10"/>
            <a:ext cx="17337024" cy="137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76488" y="0"/>
            <a:ext cx="18807512" cy="13716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793BFAA6-CF95-48CA-BDAE-88225E64568F}"/>
              </a:ext>
            </a:extLst>
          </p:cNvPr>
          <p:cNvSpPr txBox="1">
            <a:spLocks/>
          </p:cNvSpPr>
          <p:nvPr/>
        </p:nvSpPr>
        <p:spPr bwMode="auto">
          <a:xfrm>
            <a:off x="15697200" y="5777880"/>
            <a:ext cx="8686800" cy="3012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8500" dirty="0">
                <a:solidFill>
                  <a:schemeClr val="tx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Достигнутые цели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61080" y="693582"/>
            <a:ext cx="292608" cy="1408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03296" y="9093840"/>
            <a:ext cx="8046720" cy="3657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813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A1FC781-0E22-488A-9217-F6776D4F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3"/>
            <a:ext cx="24384000" cy="1370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D3C5B271-5D48-4518-ACA4-2E8226F2F352}"/>
              </a:ext>
            </a:extLst>
          </p:cNvPr>
          <p:cNvGrpSpPr/>
          <p:nvPr/>
        </p:nvGrpSpPr>
        <p:grpSpPr>
          <a:xfrm>
            <a:off x="1604721" y="11387883"/>
            <a:ext cx="20783998" cy="144000"/>
            <a:chOff x="1849162" y="9856983"/>
            <a:chExt cx="20783998" cy="144000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EF17FBDA-C2AE-4D78-9B00-1EC22BF01445}"/>
                </a:ext>
              </a:extLst>
            </p:cNvPr>
            <p:cNvSpPr/>
            <p:nvPr/>
          </p:nvSpPr>
          <p:spPr bwMode="auto">
            <a:xfrm>
              <a:off x="1858211" y="9856983"/>
              <a:ext cx="20774949" cy="14400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1" name="Rectangle 48">
              <a:extLst>
                <a:ext uri="{FF2B5EF4-FFF2-40B4-BE49-F238E27FC236}">
                  <a16:creationId xmlns:a16="http://schemas.microsoft.com/office/drawing/2014/main" id="{B4E4CAE6-9638-40D1-AF4E-FC899B87FBCF}"/>
                </a:ext>
              </a:extLst>
            </p:cNvPr>
            <p:cNvSpPr/>
            <p:nvPr/>
          </p:nvSpPr>
          <p:spPr bwMode="auto">
            <a:xfrm>
              <a:off x="1849162" y="9856983"/>
              <a:ext cx="18936000" cy="144000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</p:grpSp>
      <p:grpSp>
        <p:nvGrpSpPr>
          <p:cNvPr id="32" name="Group 8">
            <a:extLst>
              <a:ext uri="{FF2B5EF4-FFF2-40B4-BE49-F238E27FC236}">
                <a16:creationId xmlns:a16="http://schemas.microsoft.com/office/drawing/2014/main" id="{BF1087F7-068F-4E86-BA03-6477CA68C488}"/>
              </a:ext>
            </a:extLst>
          </p:cNvPr>
          <p:cNvGrpSpPr/>
          <p:nvPr/>
        </p:nvGrpSpPr>
        <p:grpSpPr>
          <a:xfrm>
            <a:off x="1327590" y="7362056"/>
            <a:ext cx="1947731" cy="4411220"/>
            <a:chOff x="1572031" y="5831156"/>
            <a:chExt cx="1947731" cy="4411220"/>
          </a:xfrm>
        </p:grpSpPr>
        <p:grpSp>
          <p:nvGrpSpPr>
            <p:cNvPr id="33" name="Group 97">
              <a:extLst>
                <a:ext uri="{FF2B5EF4-FFF2-40B4-BE49-F238E27FC236}">
                  <a16:creationId xmlns:a16="http://schemas.microsoft.com/office/drawing/2014/main" id="{8DD090BB-2972-4386-B99A-FC698EC200E6}"/>
                </a:ext>
              </a:extLst>
            </p:cNvPr>
            <p:cNvGrpSpPr/>
            <p:nvPr/>
          </p:nvGrpSpPr>
          <p:grpSpPr>
            <a:xfrm>
              <a:off x="1890800" y="5831156"/>
              <a:ext cx="1628962" cy="715119"/>
              <a:chOff x="3757014" y="7990309"/>
              <a:chExt cx="1628962" cy="715119"/>
            </a:xfrm>
          </p:grpSpPr>
          <p:sp>
            <p:nvSpPr>
              <p:cNvPr id="41" name="Right Triangle 101">
                <a:extLst>
                  <a:ext uri="{FF2B5EF4-FFF2-40B4-BE49-F238E27FC236}">
                    <a16:creationId xmlns:a16="http://schemas.microsoft.com/office/drawing/2014/main" id="{D9F5F8E3-C776-44D1-B273-13B0C5375B85}"/>
                  </a:ext>
                </a:extLst>
              </p:cNvPr>
              <p:cNvSpPr/>
              <p:nvPr/>
            </p:nvSpPr>
            <p:spPr bwMode="auto">
              <a:xfrm rot="10800000" flipH="1">
                <a:off x="3757015" y="8345388"/>
                <a:ext cx="360040" cy="36004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8400000" scaled="0"/>
                <a:tileRect/>
              </a:gra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61B32D1B-D9E6-4B40-9141-B45AE18B4830}"/>
                  </a:ext>
                </a:extLst>
              </p:cNvPr>
              <p:cNvSpPr/>
              <p:nvPr/>
            </p:nvSpPr>
            <p:spPr bwMode="auto">
              <a:xfrm>
                <a:off x="3757015" y="7990309"/>
                <a:ext cx="1544640" cy="518695"/>
              </a:xfrm>
              <a:custGeom>
                <a:avLst/>
                <a:gdLst>
                  <a:gd name="connsiteX0" fmla="*/ 0 w 1448941"/>
                  <a:gd name="connsiteY0" fmla="*/ 58317 h 518145"/>
                  <a:gd name="connsiteX1" fmla="*/ 58317 w 1448941"/>
                  <a:gd name="connsiteY1" fmla="*/ 0 h 518145"/>
                  <a:gd name="connsiteX2" fmla="*/ 1390624 w 1448941"/>
                  <a:gd name="connsiteY2" fmla="*/ 0 h 518145"/>
                  <a:gd name="connsiteX3" fmla="*/ 1448941 w 1448941"/>
                  <a:gd name="connsiteY3" fmla="*/ 58317 h 518145"/>
                  <a:gd name="connsiteX4" fmla="*/ 1448941 w 1448941"/>
                  <a:gd name="connsiteY4" fmla="*/ 459828 h 518145"/>
                  <a:gd name="connsiteX5" fmla="*/ 1390624 w 1448941"/>
                  <a:gd name="connsiteY5" fmla="*/ 518145 h 518145"/>
                  <a:gd name="connsiteX6" fmla="*/ 58317 w 1448941"/>
                  <a:gd name="connsiteY6" fmla="*/ 518145 h 518145"/>
                  <a:gd name="connsiteX7" fmla="*/ 0 w 1448941"/>
                  <a:gd name="connsiteY7" fmla="*/ 459828 h 518145"/>
                  <a:gd name="connsiteX8" fmla="*/ 0 w 1448941"/>
                  <a:gd name="connsiteY8" fmla="*/ 58317 h 518145"/>
                  <a:gd name="connsiteX0" fmla="*/ 0 w 1448941"/>
                  <a:gd name="connsiteY0" fmla="*/ 58317 h 532868"/>
                  <a:gd name="connsiteX1" fmla="*/ 58317 w 1448941"/>
                  <a:gd name="connsiteY1" fmla="*/ 0 h 532868"/>
                  <a:gd name="connsiteX2" fmla="*/ 1390624 w 1448941"/>
                  <a:gd name="connsiteY2" fmla="*/ 0 h 532868"/>
                  <a:gd name="connsiteX3" fmla="*/ 1448941 w 1448941"/>
                  <a:gd name="connsiteY3" fmla="*/ 58317 h 532868"/>
                  <a:gd name="connsiteX4" fmla="*/ 1448941 w 1448941"/>
                  <a:gd name="connsiteY4" fmla="*/ 459828 h 532868"/>
                  <a:gd name="connsiteX5" fmla="*/ 1390624 w 1448941"/>
                  <a:gd name="connsiteY5" fmla="*/ 518145 h 532868"/>
                  <a:gd name="connsiteX6" fmla="*/ 58317 w 1448941"/>
                  <a:gd name="connsiteY6" fmla="*/ 518145 h 532868"/>
                  <a:gd name="connsiteX7" fmla="*/ 0 w 1448941"/>
                  <a:gd name="connsiteY7" fmla="*/ 518695 h 532868"/>
                  <a:gd name="connsiteX8" fmla="*/ 0 w 1448941"/>
                  <a:gd name="connsiteY8" fmla="*/ 58317 h 532868"/>
                  <a:gd name="connsiteX0" fmla="*/ 0 w 1448941"/>
                  <a:gd name="connsiteY0" fmla="*/ 58317 h 518695"/>
                  <a:gd name="connsiteX1" fmla="*/ 58317 w 1448941"/>
                  <a:gd name="connsiteY1" fmla="*/ 0 h 518695"/>
                  <a:gd name="connsiteX2" fmla="*/ 1390624 w 1448941"/>
                  <a:gd name="connsiteY2" fmla="*/ 0 h 518695"/>
                  <a:gd name="connsiteX3" fmla="*/ 1448941 w 1448941"/>
                  <a:gd name="connsiteY3" fmla="*/ 58317 h 518695"/>
                  <a:gd name="connsiteX4" fmla="*/ 1448941 w 1448941"/>
                  <a:gd name="connsiteY4" fmla="*/ 459828 h 518695"/>
                  <a:gd name="connsiteX5" fmla="*/ 1390624 w 1448941"/>
                  <a:gd name="connsiteY5" fmla="*/ 518145 h 518695"/>
                  <a:gd name="connsiteX6" fmla="*/ 58317 w 1448941"/>
                  <a:gd name="connsiteY6" fmla="*/ 518145 h 518695"/>
                  <a:gd name="connsiteX7" fmla="*/ 0 w 1448941"/>
                  <a:gd name="connsiteY7" fmla="*/ 518695 h 518695"/>
                  <a:gd name="connsiteX8" fmla="*/ 0 w 1448941"/>
                  <a:gd name="connsiteY8" fmla="*/ 58317 h 518695"/>
                  <a:gd name="connsiteX0" fmla="*/ 0 w 1448941"/>
                  <a:gd name="connsiteY0" fmla="*/ 58317 h 518695"/>
                  <a:gd name="connsiteX1" fmla="*/ 58317 w 1448941"/>
                  <a:gd name="connsiteY1" fmla="*/ 0 h 518695"/>
                  <a:gd name="connsiteX2" fmla="*/ 1390624 w 1448941"/>
                  <a:gd name="connsiteY2" fmla="*/ 0 h 518695"/>
                  <a:gd name="connsiteX3" fmla="*/ 1448941 w 1448941"/>
                  <a:gd name="connsiteY3" fmla="*/ 58317 h 518695"/>
                  <a:gd name="connsiteX4" fmla="*/ 1448941 w 1448941"/>
                  <a:gd name="connsiteY4" fmla="*/ 459828 h 518695"/>
                  <a:gd name="connsiteX5" fmla="*/ 1390624 w 1448941"/>
                  <a:gd name="connsiteY5" fmla="*/ 518145 h 518695"/>
                  <a:gd name="connsiteX6" fmla="*/ 58317 w 1448941"/>
                  <a:gd name="connsiteY6" fmla="*/ 518145 h 518695"/>
                  <a:gd name="connsiteX7" fmla="*/ 0 w 1448941"/>
                  <a:gd name="connsiteY7" fmla="*/ 518695 h 518695"/>
                  <a:gd name="connsiteX8" fmla="*/ 0 w 1448941"/>
                  <a:gd name="connsiteY8" fmla="*/ 58317 h 5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8941" h="518695">
                    <a:moveTo>
                      <a:pt x="0" y="58317"/>
                    </a:moveTo>
                    <a:cubicBezTo>
                      <a:pt x="0" y="26109"/>
                      <a:pt x="26109" y="0"/>
                      <a:pt x="58317" y="0"/>
                    </a:cubicBezTo>
                    <a:lnTo>
                      <a:pt x="1390624" y="0"/>
                    </a:lnTo>
                    <a:cubicBezTo>
                      <a:pt x="1422832" y="0"/>
                      <a:pt x="1448941" y="26109"/>
                      <a:pt x="1448941" y="58317"/>
                    </a:cubicBezTo>
                    <a:lnTo>
                      <a:pt x="1448941" y="459828"/>
                    </a:lnTo>
                    <a:cubicBezTo>
                      <a:pt x="1448941" y="492036"/>
                      <a:pt x="1422832" y="518145"/>
                      <a:pt x="1390624" y="518145"/>
                    </a:cubicBezTo>
                    <a:lnTo>
                      <a:pt x="58317" y="518145"/>
                    </a:lnTo>
                    <a:lnTo>
                      <a:pt x="0" y="518695"/>
                    </a:lnTo>
                    <a:lnTo>
                      <a:pt x="0" y="5831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43" name="Rectangle 103">
                <a:extLst>
                  <a:ext uri="{FF2B5EF4-FFF2-40B4-BE49-F238E27FC236}">
                    <a16:creationId xmlns:a16="http://schemas.microsoft.com/office/drawing/2014/main" id="{E3B27FA6-79BE-4398-B901-967484627929}"/>
                  </a:ext>
                </a:extLst>
              </p:cNvPr>
              <p:cNvSpPr/>
              <p:nvPr/>
            </p:nvSpPr>
            <p:spPr>
              <a:xfrm>
                <a:off x="3757014" y="8049601"/>
                <a:ext cx="162896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bg1"/>
                    </a:solidFill>
                    <a:latin typeface="Open Sans Semibold" charset="0"/>
                    <a:ea typeface="Open Sans Semibold" charset="0"/>
                    <a:cs typeface="Open Sans Semibold" charset="0"/>
                  </a:rPr>
                  <a:t>Сентябрь</a:t>
                </a:r>
                <a:endParaRPr lang="en-US" b="1" dirty="0">
                  <a:solidFill>
                    <a:schemeClr val="bg1"/>
                  </a:solidFill>
                  <a:latin typeface="Open Sans Semibold" charset="0"/>
                  <a:ea typeface="Open Sans Semibold" charset="0"/>
                  <a:cs typeface="Open Sans Semibold" charset="0"/>
                </a:endParaRPr>
              </a:p>
            </p:txBody>
          </p:sp>
        </p:grpSp>
        <p:cxnSp>
          <p:nvCxnSpPr>
            <p:cNvPr id="35" name="Straight Connector 5">
              <a:extLst>
                <a:ext uri="{FF2B5EF4-FFF2-40B4-BE49-F238E27FC236}">
                  <a16:creationId xmlns:a16="http://schemas.microsoft.com/office/drawing/2014/main" id="{FB1C2D89-F70B-4510-BD88-15F2988AE574}"/>
                </a:ext>
              </a:extLst>
            </p:cNvPr>
            <p:cNvCxnSpPr/>
            <p:nvPr/>
          </p:nvCxnSpPr>
          <p:spPr bwMode="auto">
            <a:xfrm flipV="1">
              <a:off x="1890800" y="6827633"/>
              <a:ext cx="0" cy="2562211"/>
            </a:xfrm>
            <a:prstGeom prst="lin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chemeClr val="accent5"/>
              </a:solidFill>
              <a:prstDash val="dash"/>
              <a:miter lim="400000"/>
              <a:headEnd type="none" w="med" len="med"/>
              <a:tailEnd type="none" w="med" len="med"/>
            </a:ln>
            <a:effectLst/>
          </p:spPr>
        </p:cxn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8C1BAFC2-0063-45FE-A489-EF5635133316}"/>
                </a:ext>
              </a:extLst>
            </p:cNvPr>
            <p:cNvGrpSpPr/>
            <p:nvPr/>
          </p:nvGrpSpPr>
          <p:grpSpPr>
            <a:xfrm>
              <a:off x="1572031" y="9594304"/>
              <a:ext cx="648072" cy="648072"/>
              <a:chOff x="1572031" y="9423483"/>
              <a:chExt cx="648072" cy="648072"/>
            </a:xfrm>
          </p:grpSpPr>
          <p:sp>
            <p:nvSpPr>
              <p:cNvPr id="37" name="Oval 1">
                <a:extLst>
                  <a:ext uri="{FF2B5EF4-FFF2-40B4-BE49-F238E27FC236}">
                    <a16:creationId xmlns:a16="http://schemas.microsoft.com/office/drawing/2014/main" id="{5192546A-7EE6-46DE-B080-23AB48AFB980}"/>
                  </a:ext>
                </a:extLst>
              </p:cNvPr>
              <p:cNvSpPr/>
              <p:nvPr/>
            </p:nvSpPr>
            <p:spPr bwMode="auto">
              <a:xfrm>
                <a:off x="1572031" y="9423483"/>
                <a:ext cx="648072" cy="6480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38" name="Oval 40">
                <a:extLst>
                  <a:ext uri="{FF2B5EF4-FFF2-40B4-BE49-F238E27FC236}">
                    <a16:creationId xmlns:a16="http://schemas.microsoft.com/office/drawing/2014/main" id="{03FEE794-6617-41B5-89A8-3359224342B6}"/>
                  </a:ext>
                </a:extLst>
              </p:cNvPr>
              <p:cNvSpPr/>
              <p:nvPr/>
            </p:nvSpPr>
            <p:spPr bwMode="auto">
              <a:xfrm flipV="1">
                <a:off x="1781197" y="9632649"/>
                <a:ext cx="229740" cy="22974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</p:grpSp>
      </p:grpSp>
      <p:grpSp>
        <p:nvGrpSpPr>
          <p:cNvPr id="44" name="Group 50">
            <a:extLst>
              <a:ext uri="{FF2B5EF4-FFF2-40B4-BE49-F238E27FC236}">
                <a16:creationId xmlns:a16="http://schemas.microsoft.com/office/drawing/2014/main" id="{C6F1DB56-D58E-49D1-A057-69510BD4E587}"/>
              </a:ext>
            </a:extLst>
          </p:cNvPr>
          <p:cNvGrpSpPr/>
          <p:nvPr/>
        </p:nvGrpSpPr>
        <p:grpSpPr>
          <a:xfrm>
            <a:off x="7079432" y="7362056"/>
            <a:ext cx="1767711" cy="4411220"/>
            <a:chOff x="1572031" y="5831156"/>
            <a:chExt cx="1767711" cy="4411220"/>
          </a:xfrm>
        </p:grpSpPr>
        <p:grpSp>
          <p:nvGrpSpPr>
            <p:cNvPr id="45" name="Group 51">
              <a:extLst>
                <a:ext uri="{FF2B5EF4-FFF2-40B4-BE49-F238E27FC236}">
                  <a16:creationId xmlns:a16="http://schemas.microsoft.com/office/drawing/2014/main" id="{C961299C-5537-48A7-8AD0-3FB328ABA206}"/>
                </a:ext>
              </a:extLst>
            </p:cNvPr>
            <p:cNvGrpSpPr/>
            <p:nvPr/>
          </p:nvGrpSpPr>
          <p:grpSpPr>
            <a:xfrm>
              <a:off x="1890800" y="5831156"/>
              <a:ext cx="1448942" cy="715119"/>
              <a:chOff x="3757014" y="7990309"/>
              <a:chExt cx="1448942" cy="715119"/>
            </a:xfrm>
          </p:grpSpPr>
          <p:sp>
            <p:nvSpPr>
              <p:cNvPr id="53" name="Right Triangle 59">
                <a:extLst>
                  <a:ext uri="{FF2B5EF4-FFF2-40B4-BE49-F238E27FC236}">
                    <a16:creationId xmlns:a16="http://schemas.microsoft.com/office/drawing/2014/main" id="{ED45C88B-DCA5-497E-A82E-276CB05D896D}"/>
                  </a:ext>
                </a:extLst>
              </p:cNvPr>
              <p:cNvSpPr/>
              <p:nvPr/>
            </p:nvSpPr>
            <p:spPr bwMode="auto">
              <a:xfrm rot="10800000" flipH="1">
                <a:off x="3757015" y="8345388"/>
                <a:ext cx="360040" cy="36004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8400000" scaled="0"/>
                <a:tileRect/>
              </a:gra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54" name="Rounded Rectangle 5">
                <a:extLst>
                  <a:ext uri="{FF2B5EF4-FFF2-40B4-BE49-F238E27FC236}">
                    <a16:creationId xmlns:a16="http://schemas.microsoft.com/office/drawing/2014/main" id="{E5711BFB-34FD-4F5E-A3AA-BFE6D5F8600E}"/>
                  </a:ext>
                </a:extLst>
              </p:cNvPr>
              <p:cNvSpPr/>
              <p:nvPr/>
            </p:nvSpPr>
            <p:spPr bwMode="auto">
              <a:xfrm>
                <a:off x="3757015" y="7990309"/>
                <a:ext cx="1448941" cy="518695"/>
              </a:xfrm>
              <a:custGeom>
                <a:avLst/>
                <a:gdLst>
                  <a:gd name="connsiteX0" fmla="*/ 0 w 1448941"/>
                  <a:gd name="connsiteY0" fmla="*/ 58317 h 518145"/>
                  <a:gd name="connsiteX1" fmla="*/ 58317 w 1448941"/>
                  <a:gd name="connsiteY1" fmla="*/ 0 h 518145"/>
                  <a:gd name="connsiteX2" fmla="*/ 1390624 w 1448941"/>
                  <a:gd name="connsiteY2" fmla="*/ 0 h 518145"/>
                  <a:gd name="connsiteX3" fmla="*/ 1448941 w 1448941"/>
                  <a:gd name="connsiteY3" fmla="*/ 58317 h 518145"/>
                  <a:gd name="connsiteX4" fmla="*/ 1448941 w 1448941"/>
                  <a:gd name="connsiteY4" fmla="*/ 459828 h 518145"/>
                  <a:gd name="connsiteX5" fmla="*/ 1390624 w 1448941"/>
                  <a:gd name="connsiteY5" fmla="*/ 518145 h 518145"/>
                  <a:gd name="connsiteX6" fmla="*/ 58317 w 1448941"/>
                  <a:gd name="connsiteY6" fmla="*/ 518145 h 518145"/>
                  <a:gd name="connsiteX7" fmla="*/ 0 w 1448941"/>
                  <a:gd name="connsiteY7" fmla="*/ 459828 h 518145"/>
                  <a:gd name="connsiteX8" fmla="*/ 0 w 1448941"/>
                  <a:gd name="connsiteY8" fmla="*/ 58317 h 518145"/>
                  <a:gd name="connsiteX0" fmla="*/ 0 w 1448941"/>
                  <a:gd name="connsiteY0" fmla="*/ 58317 h 532868"/>
                  <a:gd name="connsiteX1" fmla="*/ 58317 w 1448941"/>
                  <a:gd name="connsiteY1" fmla="*/ 0 h 532868"/>
                  <a:gd name="connsiteX2" fmla="*/ 1390624 w 1448941"/>
                  <a:gd name="connsiteY2" fmla="*/ 0 h 532868"/>
                  <a:gd name="connsiteX3" fmla="*/ 1448941 w 1448941"/>
                  <a:gd name="connsiteY3" fmla="*/ 58317 h 532868"/>
                  <a:gd name="connsiteX4" fmla="*/ 1448941 w 1448941"/>
                  <a:gd name="connsiteY4" fmla="*/ 459828 h 532868"/>
                  <a:gd name="connsiteX5" fmla="*/ 1390624 w 1448941"/>
                  <a:gd name="connsiteY5" fmla="*/ 518145 h 532868"/>
                  <a:gd name="connsiteX6" fmla="*/ 58317 w 1448941"/>
                  <a:gd name="connsiteY6" fmla="*/ 518145 h 532868"/>
                  <a:gd name="connsiteX7" fmla="*/ 0 w 1448941"/>
                  <a:gd name="connsiteY7" fmla="*/ 518695 h 532868"/>
                  <a:gd name="connsiteX8" fmla="*/ 0 w 1448941"/>
                  <a:gd name="connsiteY8" fmla="*/ 58317 h 532868"/>
                  <a:gd name="connsiteX0" fmla="*/ 0 w 1448941"/>
                  <a:gd name="connsiteY0" fmla="*/ 58317 h 518695"/>
                  <a:gd name="connsiteX1" fmla="*/ 58317 w 1448941"/>
                  <a:gd name="connsiteY1" fmla="*/ 0 h 518695"/>
                  <a:gd name="connsiteX2" fmla="*/ 1390624 w 1448941"/>
                  <a:gd name="connsiteY2" fmla="*/ 0 h 518695"/>
                  <a:gd name="connsiteX3" fmla="*/ 1448941 w 1448941"/>
                  <a:gd name="connsiteY3" fmla="*/ 58317 h 518695"/>
                  <a:gd name="connsiteX4" fmla="*/ 1448941 w 1448941"/>
                  <a:gd name="connsiteY4" fmla="*/ 459828 h 518695"/>
                  <a:gd name="connsiteX5" fmla="*/ 1390624 w 1448941"/>
                  <a:gd name="connsiteY5" fmla="*/ 518145 h 518695"/>
                  <a:gd name="connsiteX6" fmla="*/ 58317 w 1448941"/>
                  <a:gd name="connsiteY6" fmla="*/ 518145 h 518695"/>
                  <a:gd name="connsiteX7" fmla="*/ 0 w 1448941"/>
                  <a:gd name="connsiteY7" fmla="*/ 518695 h 518695"/>
                  <a:gd name="connsiteX8" fmla="*/ 0 w 1448941"/>
                  <a:gd name="connsiteY8" fmla="*/ 58317 h 518695"/>
                  <a:gd name="connsiteX0" fmla="*/ 0 w 1448941"/>
                  <a:gd name="connsiteY0" fmla="*/ 58317 h 518695"/>
                  <a:gd name="connsiteX1" fmla="*/ 58317 w 1448941"/>
                  <a:gd name="connsiteY1" fmla="*/ 0 h 518695"/>
                  <a:gd name="connsiteX2" fmla="*/ 1390624 w 1448941"/>
                  <a:gd name="connsiteY2" fmla="*/ 0 h 518695"/>
                  <a:gd name="connsiteX3" fmla="*/ 1448941 w 1448941"/>
                  <a:gd name="connsiteY3" fmla="*/ 58317 h 518695"/>
                  <a:gd name="connsiteX4" fmla="*/ 1448941 w 1448941"/>
                  <a:gd name="connsiteY4" fmla="*/ 459828 h 518695"/>
                  <a:gd name="connsiteX5" fmla="*/ 1390624 w 1448941"/>
                  <a:gd name="connsiteY5" fmla="*/ 518145 h 518695"/>
                  <a:gd name="connsiteX6" fmla="*/ 58317 w 1448941"/>
                  <a:gd name="connsiteY6" fmla="*/ 518145 h 518695"/>
                  <a:gd name="connsiteX7" fmla="*/ 0 w 1448941"/>
                  <a:gd name="connsiteY7" fmla="*/ 518695 h 518695"/>
                  <a:gd name="connsiteX8" fmla="*/ 0 w 1448941"/>
                  <a:gd name="connsiteY8" fmla="*/ 58317 h 5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8941" h="518695">
                    <a:moveTo>
                      <a:pt x="0" y="58317"/>
                    </a:moveTo>
                    <a:cubicBezTo>
                      <a:pt x="0" y="26109"/>
                      <a:pt x="26109" y="0"/>
                      <a:pt x="58317" y="0"/>
                    </a:cubicBezTo>
                    <a:lnTo>
                      <a:pt x="1390624" y="0"/>
                    </a:lnTo>
                    <a:cubicBezTo>
                      <a:pt x="1422832" y="0"/>
                      <a:pt x="1448941" y="26109"/>
                      <a:pt x="1448941" y="58317"/>
                    </a:cubicBezTo>
                    <a:lnTo>
                      <a:pt x="1448941" y="459828"/>
                    </a:lnTo>
                    <a:cubicBezTo>
                      <a:pt x="1448941" y="492036"/>
                      <a:pt x="1422832" y="518145"/>
                      <a:pt x="1390624" y="518145"/>
                    </a:cubicBezTo>
                    <a:lnTo>
                      <a:pt x="58317" y="518145"/>
                    </a:lnTo>
                    <a:lnTo>
                      <a:pt x="0" y="518695"/>
                    </a:lnTo>
                    <a:lnTo>
                      <a:pt x="0" y="5831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55" name="Rectangle 61">
                <a:extLst>
                  <a:ext uri="{FF2B5EF4-FFF2-40B4-BE49-F238E27FC236}">
                    <a16:creationId xmlns:a16="http://schemas.microsoft.com/office/drawing/2014/main" id="{F2845048-C1B0-436C-B5D4-A9456CFDC306}"/>
                  </a:ext>
                </a:extLst>
              </p:cNvPr>
              <p:cNvSpPr/>
              <p:nvPr/>
            </p:nvSpPr>
            <p:spPr>
              <a:xfrm>
                <a:off x="3757014" y="8049601"/>
                <a:ext cx="14489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bg1"/>
                    </a:solidFill>
                    <a:latin typeface="Open Sans Semibold" charset="0"/>
                    <a:ea typeface="Open Sans Semibold" charset="0"/>
                    <a:cs typeface="Open Sans Semibold" charset="0"/>
                  </a:rPr>
                  <a:t>Ноябрь</a:t>
                </a:r>
                <a:endParaRPr lang="en-US" b="1" dirty="0">
                  <a:solidFill>
                    <a:schemeClr val="bg1"/>
                  </a:solidFill>
                  <a:latin typeface="Open Sans Semibold" charset="0"/>
                  <a:ea typeface="Open Sans Semibold" charset="0"/>
                  <a:cs typeface="Open Sans Semibold" charset="0"/>
                </a:endParaRPr>
              </a:p>
            </p:txBody>
          </p:sp>
        </p:grpSp>
        <p:cxnSp>
          <p:nvCxnSpPr>
            <p:cNvPr id="47" name="Straight Connector 53">
              <a:extLst>
                <a:ext uri="{FF2B5EF4-FFF2-40B4-BE49-F238E27FC236}">
                  <a16:creationId xmlns:a16="http://schemas.microsoft.com/office/drawing/2014/main" id="{48336EBE-1C4E-434E-BD4D-0E967FB72FF6}"/>
                </a:ext>
              </a:extLst>
            </p:cNvPr>
            <p:cNvCxnSpPr/>
            <p:nvPr/>
          </p:nvCxnSpPr>
          <p:spPr bwMode="auto">
            <a:xfrm flipV="1">
              <a:off x="1890800" y="6827633"/>
              <a:ext cx="0" cy="2562211"/>
            </a:xfrm>
            <a:prstGeom prst="lin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chemeClr val="accent5"/>
              </a:solidFill>
              <a:prstDash val="dash"/>
              <a:miter lim="400000"/>
              <a:headEnd type="none" w="med" len="med"/>
              <a:tailEnd type="none" w="med" len="med"/>
            </a:ln>
            <a:effectLst/>
          </p:spPr>
        </p:cxnSp>
        <p:grpSp>
          <p:nvGrpSpPr>
            <p:cNvPr id="48" name="Group 54">
              <a:extLst>
                <a:ext uri="{FF2B5EF4-FFF2-40B4-BE49-F238E27FC236}">
                  <a16:creationId xmlns:a16="http://schemas.microsoft.com/office/drawing/2014/main" id="{C4C6906C-AE8F-474B-A55F-E5EE472CB414}"/>
                </a:ext>
              </a:extLst>
            </p:cNvPr>
            <p:cNvGrpSpPr/>
            <p:nvPr/>
          </p:nvGrpSpPr>
          <p:grpSpPr>
            <a:xfrm>
              <a:off x="1572031" y="9594304"/>
              <a:ext cx="648072" cy="648072"/>
              <a:chOff x="1572031" y="9423483"/>
              <a:chExt cx="648072" cy="648072"/>
            </a:xfrm>
          </p:grpSpPr>
          <p:sp>
            <p:nvSpPr>
              <p:cNvPr id="49" name="Oval 55">
                <a:extLst>
                  <a:ext uri="{FF2B5EF4-FFF2-40B4-BE49-F238E27FC236}">
                    <a16:creationId xmlns:a16="http://schemas.microsoft.com/office/drawing/2014/main" id="{F54F047C-9A7D-4342-9247-0AAD6230B05D}"/>
                  </a:ext>
                </a:extLst>
              </p:cNvPr>
              <p:cNvSpPr/>
              <p:nvPr/>
            </p:nvSpPr>
            <p:spPr bwMode="auto">
              <a:xfrm>
                <a:off x="1572031" y="9423483"/>
                <a:ext cx="648072" cy="6480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50" name="Oval 56">
                <a:extLst>
                  <a:ext uri="{FF2B5EF4-FFF2-40B4-BE49-F238E27FC236}">
                    <a16:creationId xmlns:a16="http://schemas.microsoft.com/office/drawing/2014/main" id="{E7A63C3B-88A6-49E2-A34A-8A239ADD3B85}"/>
                  </a:ext>
                </a:extLst>
              </p:cNvPr>
              <p:cNvSpPr/>
              <p:nvPr/>
            </p:nvSpPr>
            <p:spPr bwMode="auto">
              <a:xfrm flipV="1">
                <a:off x="1781197" y="9632649"/>
                <a:ext cx="229740" cy="22974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</p:grpSp>
      </p:grpSp>
      <p:grpSp>
        <p:nvGrpSpPr>
          <p:cNvPr id="56" name="Group 62">
            <a:extLst>
              <a:ext uri="{FF2B5EF4-FFF2-40B4-BE49-F238E27FC236}">
                <a16:creationId xmlns:a16="http://schemas.microsoft.com/office/drawing/2014/main" id="{46482D03-63D3-48C8-B32B-3F3CAE554D34}"/>
              </a:ext>
            </a:extLst>
          </p:cNvPr>
          <p:cNvGrpSpPr/>
          <p:nvPr/>
        </p:nvGrpSpPr>
        <p:grpSpPr>
          <a:xfrm>
            <a:off x="18583117" y="7362056"/>
            <a:ext cx="1767711" cy="4411220"/>
            <a:chOff x="1572031" y="5831156"/>
            <a:chExt cx="1767711" cy="4411220"/>
          </a:xfrm>
        </p:grpSpPr>
        <p:grpSp>
          <p:nvGrpSpPr>
            <p:cNvPr id="57" name="Group 63">
              <a:extLst>
                <a:ext uri="{FF2B5EF4-FFF2-40B4-BE49-F238E27FC236}">
                  <a16:creationId xmlns:a16="http://schemas.microsoft.com/office/drawing/2014/main" id="{2E29B0EB-734F-45A8-8170-56133D28B467}"/>
                </a:ext>
              </a:extLst>
            </p:cNvPr>
            <p:cNvGrpSpPr/>
            <p:nvPr/>
          </p:nvGrpSpPr>
          <p:grpSpPr>
            <a:xfrm>
              <a:off x="1890800" y="5831156"/>
              <a:ext cx="1448942" cy="715119"/>
              <a:chOff x="3757014" y="7990309"/>
              <a:chExt cx="1448942" cy="715119"/>
            </a:xfrm>
          </p:grpSpPr>
          <p:sp>
            <p:nvSpPr>
              <p:cNvPr id="65" name="Right Triangle 71">
                <a:extLst>
                  <a:ext uri="{FF2B5EF4-FFF2-40B4-BE49-F238E27FC236}">
                    <a16:creationId xmlns:a16="http://schemas.microsoft.com/office/drawing/2014/main" id="{06ABD92C-B548-473A-9714-54BA251C3241}"/>
                  </a:ext>
                </a:extLst>
              </p:cNvPr>
              <p:cNvSpPr/>
              <p:nvPr/>
            </p:nvSpPr>
            <p:spPr bwMode="auto">
              <a:xfrm rot="10800000" flipH="1">
                <a:off x="3757015" y="8345388"/>
                <a:ext cx="360040" cy="36004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8400000" scaled="0"/>
                <a:tileRect/>
              </a:gra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66" name="Rounded Rectangle 5">
                <a:extLst>
                  <a:ext uri="{FF2B5EF4-FFF2-40B4-BE49-F238E27FC236}">
                    <a16:creationId xmlns:a16="http://schemas.microsoft.com/office/drawing/2014/main" id="{DA5B597D-6419-449C-B3B8-9867F078A991}"/>
                  </a:ext>
                </a:extLst>
              </p:cNvPr>
              <p:cNvSpPr/>
              <p:nvPr/>
            </p:nvSpPr>
            <p:spPr bwMode="auto">
              <a:xfrm>
                <a:off x="3757015" y="7990309"/>
                <a:ext cx="1448941" cy="518695"/>
              </a:xfrm>
              <a:custGeom>
                <a:avLst/>
                <a:gdLst>
                  <a:gd name="connsiteX0" fmla="*/ 0 w 1448941"/>
                  <a:gd name="connsiteY0" fmla="*/ 58317 h 518145"/>
                  <a:gd name="connsiteX1" fmla="*/ 58317 w 1448941"/>
                  <a:gd name="connsiteY1" fmla="*/ 0 h 518145"/>
                  <a:gd name="connsiteX2" fmla="*/ 1390624 w 1448941"/>
                  <a:gd name="connsiteY2" fmla="*/ 0 h 518145"/>
                  <a:gd name="connsiteX3" fmla="*/ 1448941 w 1448941"/>
                  <a:gd name="connsiteY3" fmla="*/ 58317 h 518145"/>
                  <a:gd name="connsiteX4" fmla="*/ 1448941 w 1448941"/>
                  <a:gd name="connsiteY4" fmla="*/ 459828 h 518145"/>
                  <a:gd name="connsiteX5" fmla="*/ 1390624 w 1448941"/>
                  <a:gd name="connsiteY5" fmla="*/ 518145 h 518145"/>
                  <a:gd name="connsiteX6" fmla="*/ 58317 w 1448941"/>
                  <a:gd name="connsiteY6" fmla="*/ 518145 h 518145"/>
                  <a:gd name="connsiteX7" fmla="*/ 0 w 1448941"/>
                  <a:gd name="connsiteY7" fmla="*/ 459828 h 518145"/>
                  <a:gd name="connsiteX8" fmla="*/ 0 w 1448941"/>
                  <a:gd name="connsiteY8" fmla="*/ 58317 h 518145"/>
                  <a:gd name="connsiteX0" fmla="*/ 0 w 1448941"/>
                  <a:gd name="connsiteY0" fmla="*/ 58317 h 532868"/>
                  <a:gd name="connsiteX1" fmla="*/ 58317 w 1448941"/>
                  <a:gd name="connsiteY1" fmla="*/ 0 h 532868"/>
                  <a:gd name="connsiteX2" fmla="*/ 1390624 w 1448941"/>
                  <a:gd name="connsiteY2" fmla="*/ 0 h 532868"/>
                  <a:gd name="connsiteX3" fmla="*/ 1448941 w 1448941"/>
                  <a:gd name="connsiteY3" fmla="*/ 58317 h 532868"/>
                  <a:gd name="connsiteX4" fmla="*/ 1448941 w 1448941"/>
                  <a:gd name="connsiteY4" fmla="*/ 459828 h 532868"/>
                  <a:gd name="connsiteX5" fmla="*/ 1390624 w 1448941"/>
                  <a:gd name="connsiteY5" fmla="*/ 518145 h 532868"/>
                  <a:gd name="connsiteX6" fmla="*/ 58317 w 1448941"/>
                  <a:gd name="connsiteY6" fmla="*/ 518145 h 532868"/>
                  <a:gd name="connsiteX7" fmla="*/ 0 w 1448941"/>
                  <a:gd name="connsiteY7" fmla="*/ 518695 h 532868"/>
                  <a:gd name="connsiteX8" fmla="*/ 0 w 1448941"/>
                  <a:gd name="connsiteY8" fmla="*/ 58317 h 532868"/>
                  <a:gd name="connsiteX0" fmla="*/ 0 w 1448941"/>
                  <a:gd name="connsiteY0" fmla="*/ 58317 h 518695"/>
                  <a:gd name="connsiteX1" fmla="*/ 58317 w 1448941"/>
                  <a:gd name="connsiteY1" fmla="*/ 0 h 518695"/>
                  <a:gd name="connsiteX2" fmla="*/ 1390624 w 1448941"/>
                  <a:gd name="connsiteY2" fmla="*/ 0 h 518695"/>
                  <a:gd name="connsiteX3" fmla="*/ 1448941 w 1448941"/>
                  <a:gd name="connsiteY3" fmla="*/ 58317 h 518695"/>
                  <a:gd name="connsiteX4" fmla="*/ 1448941 w 1448941"/>
                  <a:gd name="connsiteY4" fmla="*/ 459828 h 518695"/>
                  <a:gd name="connsiteX5" fmla="*/ 1390624 w 1448941"/>
                  <a:gd name="connsiteY5" fmla="*/ 518145 h 518695"/>
                  <a:gd name="connsiteX6" fmla="*/ 58317 w 1448941"/>
                  <a:gd name="connsiteY6" fmla="*/ 518145 h 518695"/>
                  <a:gd name="connsiteX7" fmla="*/ 0 w 1448941"/>
                  <a:gd name="connsiteY7" fmla="*/ 518695 h 518695"/>
                  <a:gd name="connsiteX8" fmla="*/ 0 w 1448941"/>
                  <a:gd name="connsiteY8" fmla="*/ 58317 h 518695"/>
                  <a:gd name="connsiteX0" fmla="*/ 0 w 1448941"/>
                  <a:gd name="connsiteY0" fmla="*/ 58317 h 518695"/>
                  <a:gd name="connsiteX1" fmla="*/ 58317 w 1448941"/>
                  <a:gd name="connsiteY1" fmla="*/ 0 h 518695"/>
                  <a:gd name="connsiteX2" fmla="*/ 1390624 w 1448941"/>
                  <a:gd name="connsiteY2" fmla="*/ 0 h 518695"/>
                  <a:gd name="connsiteX3" fmla="*/ 1448941 w 1448941"/>
                  <a:gd name="connsiteY3" fmla="*/ 58317 h 518695"/>
                  <a:gd name="connsiteX4" fmla="*/ 1448941 w 1448941"/>
                  <a:gd name="connsiteY4" fmla="*/ 459828 h 518695"/>
                  <a:gd name="connsiteX5" fmla="*/ 1390624 w 1448941"/>
                  <a:gd name="connsiteY5" fmla="*/ 518145 h 518695"/>
                  <a:gd name="connsiteX6" fmla="*/ 58317 w 1448941"/>
                  <a:gd name="connsiteY6" fmla="*/ 518145 h 518695"/>
                  <a:gd name="connsiteX7" fmla="*/ 0 w 1448941"/>
                  <a:gd name="connsiteY7" fmla="*/ 518695 h 518695"/>
                  <a:gd name="connsiteX8" fmla="*/ 0 w 1448941"/>
                  <a:gd name="connsiteY8" fmla="*/ 58317 h 5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8941" h="518695">
                    <a:moveTo>
                      <a:pt x="0" y="58317"/>
                    </a:moveTo>
                    <a:cubicBezTo>
                      <a:pt x="0" y="26109"/>
                      <a:pt x="26109" y="0"/>
                      <a:pt x="58317" y="0"/>
                    </a:cubicBezTo>
                    <a:lnTo>
                      <a:pt x="1390624" y="0"/>
                    </a:lnTo>
                    <a:cubicBezTo>
                      <a:pt x="1422832" y="0"/>
                      <a:pt x="1448941" y="26109"/>
                      <a:pt x="1448941" y="58317"/>
                    </a:cubicBezTo>
                    <a:lnTo>
                      <a:pt x="1448941" y="459828"/>
                    </a:lnTo>
                    <a:cubicBezTo>
                      <a:pt x="1448941" y="492036"/>
                      <a:pt x="1422832" y="518145"/>
                      <a:pt x="1390624" y="518145"/>
                    </a:cubicBezTo>
                    <a:lnTo>
                      <a:pt x="58317" y="518145"/>
                    </a:lnTo>
                    <a:lnTo>
                      <a:pt x="0" y="518695"/>
                    </a:lnTo>
                    <a:lnTo>
                      <a:pt x="0" y="5831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67" name="Rectangle 104">
                <a:extLst>
                  <a:ext uri="{FF2B5EF4-FFF2-40B4-BE49-F238E27FC236}">
                    <a16:creationId xmlns:a16="http://schemas.microsoft.com/office/drawing/2014/main" id="{5519EBB9-B186-4898-8B31-B00F31F564FF}"/>
                  </a:ext>
                </a:extLst>
              </p:cNvPr>
              <p:cNvSpPr/>
              <p:nvPr/>
            </p:nvSpPr>
            <p:spPr>
              <a:xfrm>
                <a:off x="3757014" y="8049601"/>
                <a:ext cx="14489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bg1"/>
                    </a:solidFill>
                    <a:latin typeface="Open Sans Semibold" charset="0"/>
                    <a:ea typeface="Open Sans Semibold" charset="0"/>
                    <a:cs typeface="Open Sans Semibold" charset="0"/>
                  </a:rPr>
                  <a:t>Апрель</a:t>
                </a:r>
                <a:endParaRPr lang="en-US" b="1" dirty="0">
                  <a:solidFill>
                    <a:schemeClr val="bg1"/>
                  </a:solidFill>
                  <a:latin typeface="Open Sans Semibold" charset="0"/>
                  <a:ea typeface="Open Sans Semibold" charset="0"/>
                  <a:cs typeface="Open Sans Semibold" charset="0"/>
                </a:endParaRPr>
              </a:p>
            </p:txBody>
          </p:sp>
        </p:grpSp>
        <p:cxnSp>
          <p:nvCxnSpPr>
            <p:cNvPr id="59" name="Straight Connector 65">
              <a:extLst>
                <a:ext uri="{FF2B5EF4-FFF2-40B4-BE49-F238E27FC236}">
                  <a16:creationId xmlns:a16="http://schemas.microsoft.com/office/drawing/2014/main" id="{EE502EA2-3C7B-4CC4-8BB4-B2003FAA4DEA}"/>
                </a:ext>
              </a:extLst>
            </p:cNvPr>
            <p:cNvCxnSpPr/>
            <p:nvPr/>
          </p:nvCxnSpPr>
          <p:spPr bwMode="auto">
            <a:xfrm flipV="1">
              <a:off x="1890800" y="6827633"/>
              <a:ext cx="0" cy="2562211"/>
            </a:xfrm>
            <a:prstGeom prst="lin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chemeClr val="accent5"/>
              </a:solidFill>
              <a:prstDash val="dash"/>
              <a:miter lim="400000"/>
              <a:headEnd type="none" w="med" len="med"/>
              <a:tailEnd type="none" w="med" len="med"/>
            </a:ln>
            <a:effectLst/>
          </p:spPr>
        </p:cxnSp>
        <p:grpSp>
          <p:nvGrpSpPr>
            <p:cNvPr id="60" name="Group 66">
              <a:extLst>
                <a:ext uri="{FF2B5EF4-FFF2-40B4-BE49-F238E27FC236}">
                  <a16:creationId xmlns:a16="http://schemas.microsoft.com/office/drawing/2014/main" id="{28ADAF3B-DCDC-4E0C-8D46-76B17DEA4B2B}"/>
                </a:ext>
              </a:extLst>
            </p:cNvPr>
            <p:cNvGrpSpPr/>
            <p:nvPr/>
          </p:nvGrpSpPr>
          <p:grpSpPr>
            <a:xfrm>
              <a:off x="1572031" y="9594304"/>
              <a:ext cx="648072" cy="648072"/>
              <a:chOff x="1572031" y="9423483"/>
              <a:chExt cx="648072" cy="648072"/>
            </a:xfrm>
          </p:grpSpPr>
          <p:sp>
            <p:nvSpPr>
              <p:cNvPr id="61" name="Oval 67">
                <a:extLst>
                  <a:ext uri="{FF2B5EF4-FFF2-40B4-BE49-F238E27FC236}">
                    <a16:creationId xmlns:a16="http://schemas.microsoft.com/office/drawing/2014/main" id="{CFBD57C7-5CC2-4FB8-951E-114C7BF9B1D9}"/>
                  </a:ext>
                </a:extLst>
              </p:cNvPr>
              <p:cNvSpPr/>
              <p:nvPr/>
            </p:nvSpPr>
            <p:spPr bwMode="auto">
              <a:xfrm>
                <a:off x="1572031" y="9423483"/>
                <a:ext cx="648072" cy="6480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62" name="Oval 68">
                <a:extLst>
                  <a:ext uri="{FF2B5EF4-FFF2-40B4-BE49-F238E27FC236}">
                    <a16:creationId xmlns:a16="http://schemas.microsoft.com/office/drawing/2014/main" id="{6E6908F1-A1BD-4E8C-A050-F235EF068145}"/>
                  </a:ext>
                </a:extLst>
              </p:cNvPr>
              <p:cNvSpPr/>
              <p:nvPr/>
            </p:nvSpPr>
            <p:spPr bwMode="auto">
              <a:xfrm flipV="1">
                <a:off x="1781197" y="9632649"/>
                <a:ext cx="229740" cy="22974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</p:grpSp>
      </p:grpSp>
      <p:grpSp>
        <p:nvGrpSpPr>
          <p:cNvPr id="68" name="Group 105">
            <a:extLst>
              <a:ext uri="{FF2B5EF4-FFF2-40B4-BE49-F238E27FC236}">
                <a16:creationId xmlns:a16="http://schemas.microsoft.com/office/drawing/2014/main" id="{037E615F-B3A2-4060-BDBA-DFF48C9656A9}"/>
              </a:ext>
            </a:extLst>
          </p:cNvPr>
          <p:cNvGrpSpPr/>
          <p:nvPr/>
        </p:nvGrpSpPr>
        <p:grpSpPr>
          <a:xfrm>
            <a:off x="12831274" y="7362056"/>
            <a:ext cx="1767711" cy="4411220"/>
            <a:chOff x="1572031" y="5831156"/>
            <a:chExt cx="1767711" cy="4411220"/>
          </a:xfrm>
        </p:grpSpPr>
        <p:grpSp>
          <p:nvGrpSpPr>
            <p:cNvPr id="69" name="Group 106">
              <a:extLst>
                <a:ext uri="{FF2B5EF4-FFF2-40B4-BE49-F238E27FC236}">
                  <a16:creationId xmlns:a16="http://schemas.microsoft.com/office/drawing/2014/main" id="{DDC68189-B6DF-4625-A9C1-F961654F35E6}"/>
                </a:ext>
              </a:extLst>
            </p:cNvPr>
            <p:cNvGrpSpPr/>
            <p:nvPr/>
          </p:nvGrpSpPr>
          <p:grpSpPr>
            <a:xfrm>
              <a:off x="1890800" y="5831156"/>
              <a:ext cx="1448942" cy="715119"/>
              <a:chOff x="3757014" y="7990309"/>
              <a:chExt cx="1448942" cy="715119"/>
            </a:xfrm>
          </p:grpSpPr>
          <p:sp>
            <p:nvSpPr>
              <p:cNvPr id="77" name="Right Triangle 114">
                <a:extLst>
                  <a:ext uri="{FF2B5EF4-FFF2-40B4-BE49-F238E27FC236}">
                    <a16:creationId xmlns:a16="http://schemas.microsoft.com/office/drawing/2014/main" id="{C1FD181F-FD25-4D1A-AF1C-DA9EC9EB4217}"/>
                  </a:ext>
                </a:extLst>
              </p:cNvPr>
              <p:cNvSpPr/>
              <p:nvPr/>
            </p:nvSpPr>
            <p:spPr bwMode="auto">
              <a:xfrm rot="10800000" flipH="1">
                <a:off x="3757015" y="8345388"/>
                <a:ext cx="360040" cy="360040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8400000" scaled="0"/>
                <a:tileRect/>
              </a:gra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78" name="Rounded Rectangle 5">
                <a:extLst>
                  <a:ext uri="{FF2B5EF4-FFF2-40B4-BE49-F238E27FC236}">
                    <a16:creationId xmlns:a16="http://schemas.microsoft.com/office/drawing/2014/main" id="{7FC27D48-6D00-4B0C-9867-D44E7460B0CD}"/>
                  </a:ext>
                </a:extLst>
              </p:cNvPr>
              <p:cNvSpPr/>
              <p:nvPr/>
            </p:nvSpPr>
            <p:spPr bwMode="auto">
              <a:xfrm>
                <a:off x="3757015" y="7990309"/>
                <a:ext cx="1448941" cy="518695"/>
              </a:xfrm>
              <a:custGeom>
                <a:avLst/>
                <a:gdLst>
                  <a:gd name="connsiteX0" fmla="*/ 0 w 1448941"/>
                  <a:gd name="connsiteY0" fmla="*/ 58317 h 518145"/>
                  <a:gd name="connsiteX1" fmla="*/ 58317 w 1448941"/>
                  <a:gd name="connsiteY1" fmla="*/ 0 h 518145"/>
                  <a:gd name="connsiteX2" fmla="*/ 1390624 w 1448941"/>
                  <a:gd name="connsiteY2" fmla="*/ 0 h 518145"/>
                  <a:gd name="connsiteX3" fmla="*/ 1448941 w 1448941"/>
                  <a:gd name="connsiteY3" fmla="*/ 58317 h 518145"/>
                  <a:gd name="connsiteX4" fmla="*/ 1448941 w 1448941"/>
                  <a:gd name="connsiteY4" fmla="*/ 459828 h 518145"/>
                  <a:gd name="connsiteX5" fmla="*/ 1390624 w 1448941"/>
                  <a:gd name="connsiteY5" fmla="*/ 518145 h 518145"/>
                  <a:gd name="connsiteX6" fmla="*/ 58317 w 1448941"/>
                  <a:gd name="connsiteY6" fmla="*/ 518145 h 518145"/>
                  <a:gd name="connsiteX7" fmla="*/ 0 w 1448941"/>
                  <a:gd name="connsiteY7" fmla="*/ 459828 h 518145"/>
                  <a:gd name="connsiteX8" fmla="*/ 0 w 1448941"/>
                  <a:gd name="connsiteY8" fmla="*/ 58317 h 518145"/>
                  <a:gd name="connsiteX0" fmla="*/ 0 w 1448941"/>
                  <a:gd name="connsiteY0" fmla="*/ 58317 h 532868"/>
                  <a:gd name="connsiteX1" fmla="*/ 58317 w 1448941"/>
                  <a:gd name="connsiteY1" fmla="*/ 0 h 532868"/>
                  <a:gd name="connsiteX2" fmla="*/ 1390624 w 1448941"/>
                  <a:gd name="connsiteY2" fmla="*/ 0 h 532868"/>
                  <a:gd name="connsiteX3" fmla="*/ 1448941 w 1448941"/>
                  <a:gd name="connsiteY3" fmla="*/ 58317 h 532868"/>
                  <a:gd name="connsiteX4" fmla="*/ 1448941 w 1448941"/>
                  <a:gd name="connsiteY4" fmla="*/ 459828 h 532868"/>
                  <a:gd name="connsiteX5" fmla="*/ 1390624 w 1448941"/>
                  <a:gd name="connsiteY5" fmla="*/ 518145 h 532868"/>
                  <a:gd name="connsiteX6" fmla="*/ 58317 w 1448941"/>
                  <a:gd name="connsiteY6" fmla="*/ 518145 h 532868"/>
                  <a:gd name="connsiteX7" fmla="*/ 0 w 1448941"/>
                  <a:gd name="connsiteY7" fmla="*/ 518695 h 532868"/>
                  <a:gd name="connsiteX8" fmla="*/ 0 w 1448941"/>
                  <a:gd name="connsiteY8" fmla="*/ 58317 h 532868"/>
                  <a:gd name="connsiteX0" fmla="*/ 0 w 1448941"/>
                  <a:gd name="connsiteY0" fmla="*/ 58317 h 518695"/>
                  <a:gd name="connsiteX1" fmla="*/ 58317 w 1448941"/>
                  <a:gd name="connsiteY1" fmla="*/ 0 h 518695"/>
                  <a:gd name="connsiteX2" fmla="*/ 1390624 w 1448941"/>
                  <a:gd name="connsiteY2" fmla="*/ 0 h 518695"/>
                  <a:gd name="connsiteX3" fmla="*/ 1448941 w 1448941"/>
                  <a:gd name="connsiteY3" fmla="*/ 58317 h 518695"/>
                  <a:gd name="connsiteX4" fmla="*/ 1448941 w 1448941"/>
                  <a:gd name="connsiteY4" fmla="*/ 459828 h 518695"/>
                  <a:gd name="connsiteX5" fmla="*/ 1390624 w 1448941"/>
                  <a:gd name="connsiteY5" fmla="*/ 518145 h 518695"/>
                  <a:gd name="connsiteX6" fmla="*/ 58317 w 1448941"/>
                  <a:gd name="connsiteY6" fmla="*/ 518145 h 518695"/>
                  <a:gd name="connsiteX7" fmla="*/ 0 w 1448941"/>
                  <a:gd name="connsiteY7" fmla="*/ 518695 h 518695"/>
                  <a:gd name="connsiteX8" fmla="*/ 0 w 1448941"/>
                  <a:gd name="connsiteY8" fmla="*/ 58317 h 518695"/>
                  <a:gd name="connsiteX0" fmla="*/ 0 w 1448941"/>
                  <a:gd name="connsiteY0" fmla="*/ 58317 h 518695"/>
                  <a:gd name="connsiteX1" fmla="*/ 58317 w 1448941"/>
                  <a:gd name="connsiteY1" fmla="*/ 0 h 518695"/>
                  <a:gd name="connsiteX2" fmla="*/ 1390624 w 1448941"/>
                  <a:gd name="connsiteY2" fmla="*/ 0 h 518695"/>
                  <a:gd name="connsiteX3" fmla="*/ 1448941 w 1448941"/>
                  <a:gd name="connsiteY3" fmla="*/ 58317 h 518695"/>
                  <a:gd name="connsiteX4" fmla="*/ 1448941 w 1448941"/>
                  <a:gd name="connsiteY4" fmla="*/ 459828 h 518695"/>
                  <a:gd name="connsiteX5" fmla="*/ 1390624 w 1448941"/>
                  <a:gd name="connsiteY5" fmla="*/ 518145 h 518695"/>
                  <a:gd name="connsiteX6" fmla="*/ 58317 w 1448941"/>
                  <a:gd name="connsiteY6" fmla="*/ 518145 h 518695"/>
                  <a:gd name="connsiteX7" fmla="*/ 0 w 1448941"/>
                  <a:gd name="connsiteY7" fmla="*/ 518695 h 518695"/>
                  <a:gd name="connsiteX8" fmla="*/ 0 w 1448941"/>
                  <a:gd name="connsiteY8" fmla="*/ 58317 h 51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8941" h="518695">
                    <a:moveTo>
                      <a:pt x="0" y="58317"/>
                    </a:moveTo>
                    <a:cubicBezTo>
                      <a:pt x="0" y="26109"/>
                      <a:pt x="26109" y="0"/>
                      <a:pt x="58317" y="0"/>
                    </a:cubicBezTo>
                    <a:lnTo>
                      <a:pt x="1390624" y="0"/>
                    </a:lnTo>
                    <a:cubicBezTo>
                      <a:pt x="1422832" y="0"/>
                      <a:pt x="1448941" y="26109"/>
                      <a:pt x="1448941" y="58317"/>
                    </a:cubicBezTo>
                    <a:lnTo>
                      <a:pt x="1448941" y="459828"/>
                    </a:lnTo>
                    <a:cubicBezTo>
                      <a:pt x="1448941" y="492036"/>
                      <a:pt x="1422832" y="518145"/>
                      <a:pt x="1390624" y="518145"/>
                    </a:cubicBezTo>
                    <a:lnTo>
                      <a:pt x="58317" y="518145"/>
                    </a:lnTo>
                    <a:lnTo>
                      <a:pt x="0" y="518695"/>
                    </a:lnTo>
                    <a:lnTo>
                      <a:pt x="0" y="5831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79" name="Rectangle 116">
                <a:extLst>
                  <a:ext uri="{FF2B5EF4-FFF2-40B4-BE49-F238E27FC236}">
                    <a16:creationId xmlns:a16="http://schemas.microsoft.com/office/drawing/2014/main" id="{6CD946E1-8A5F-4134-9B00-47DFE247D11B}"/>
                  </a:ext>
                </a:extLst>
              </p:cNvPr>
              <p:cNvSpPr/>
              <p:nvPr/>
            </p:nvSpPr>
            <p:spPr>
              <a:xfrm>
                <a:off x="3757014" y="8049601"/>
                <a:ext cx="14489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>
                    <a:solidFill>
                      <a:schemeClr val="bg1"/>
                    </a:solidFill>
                    <a:latin typeface="Open Sans Semibold" charset="0"/>
                    <a:ea typeface="Open Sans Semibold" charset="0"/>
                    <a:cs typeface="Open Sans Semibold" charset="0"/>
                  </a:rPr>
                  <a:t>Февраль</a:t>
                </a:r>
                <a:endParaRPr lang="en-US" b="1" dirty="0">
                  <a:solidFill>
                    <a:schemeClr val="bg1"/>
                  </a:solidFill>
                  <a:latin typeface="Open Sans Semibold" charset="0"/>
                  <a:ea typeface="Open Sans Semibold" charset="0"/>
                  <a:cs typeface="Open Sans Semibold" charset="0"/>
                </a:endParaRPr>
              </a:p>
            </p:txBody>
          </p:sp>
        </p:grpSp>
        <p:cxnSp>
          <p:nvCxnSpPr>
            <p:cNvPr id="71" name="Straight Connector 108">
              <a:extLst>
                <a:ext uri="{FF2B5EF4-FFF2-40B4-BE49-F238E27FC236}">
                  <a16:creationId xmlns:a16="http://schemas.microsoft.com/office/drawing/2014/main" id="{4310B7F2-797F-476B-B202-6BD0E5372118}"/>
                </a:ext>
              </a:extLst>
            </p:cNvPr>
            <p:cNvCxnSpPr/>
            <p:nvPr/>
          </p:nvCxnSpPr>
          <p:spPr bwMode="auto">
            <a:xfrm flipV="1">
              <a:off x="1890800" y="6827633"/>
              <a:ext cx="0" cy="2562211"/>
            </a:xfrm>
            <a:prstGeom prst="lin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chemeClr val="accent5"/>
              </a:solidFill>
              <a:prstDash val="dash"/>
              <a:miter lim="400000"/>
              <a:headEnd type="none" w="med" len="med"/>
              <a:tailEnd type="none" w="med" len="med"/>
            </a:ln>
            <a:effectLst/>
          </p:spPr>
        </p:cxnSp>
        <p:grpSp>
          <p:nvGrpSpPr>
            <p:cNvPr id="72" name="Group 109">
              <a:extLst>
                <a:ext uri="{FF2B5EF4-FFF2-40B4-BE49-F238E27FC236}">
                  <a16:creationId xmlns:a16="http://schemas.microsoft.com/office/drawing/2014/main" id="{8368EC45-83A8-4A15-880C-480F5A586DC9}"/>
                </a:ext>
              </a:extLst>
            </p:cNvPr>
            <p:cNvGrpSpPr/>
            <p:nvPr/>
          </p:nvGrpSpPr>
          <p:grpSpPr>
            <a:xfrm>
              <a:off x="1572031" y="9594304"/>
              <a:ext cx="648072" cy="648072"/>
              <a:chOff x="1572031" y="9423483"/>
              <a:chExt cx="648072" cy="648072"/>
            </a:xfrm>
          </p:grpSpPr>
          <p:sp>
            <p:nvSpPr>
              <p:cNvPr id="73" name="Oval 110">
                <a:extLst>
                  <a:ext uri="{FF2B5EF4-FFF2-40B4-BE49-F238E27FC236}">
                    <a16:creationId xmlns:a16="http://schemas.microsoft.com/office/drawing/2014/main" id="{4F7BA42B-4C41-4F45-B3CF-ABA864830F29}"/>
                  </a:ext>
                </a:extLst>
              </p:cNvPr>
              <p:cNvSpPr/>
              <p:nvPr/>
            </p:nvSpPr>
            <p:spPr bwMode="auto">
              <a:xfrm>
                <a:off x="1572031" y="9423483"/>
                <a:ext cx="648072" cy="64807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74" name="Oval 111">
                <a:extLst>
                  <a:ext uri="{FF2B5EF4-FFF2-40B4-BE49-F238E27FC236}">
                    <a16:creationId xmlns:a16="http://schemas.microsoft.com/office/drawing/2014/main" id="{ACF47C5B-F821-4B58-AF68-A821FDF416D8}"/>
                  </a:ext>
                </a:extLst>
              </p:cNvPr>
              <p:cNvSpPr/>
              <p:nvPr/>
            </p:nvSpPr>
            <p:spPr bwMode="auto">
              <a:xfrm flipV="1">
                <a:off x="1775930" y="9632649"/>
                <a:ext cx="229740" cy="229740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</p:grpSp>
      </p:grpSp>
      <p:sp>
        <p:nvSpPr>
          <p:cNvPr id="80" name="Text Box 3">
            <a:extLst>
              <a:ext uri="{FF2B5EF4-FFF2-40B4-BE49-F238E27FC236}">
                <a16:creationId xmlns:a16="http://schemas.microsoft.com/office/drawing/2014/main" id="{C53A31C2-F4F5-45E7-9268-A97189EDAD0D}"/>
              </a:ext>
            </a:extLst>
          </p:cNvPr>
          <p:cNvSpPr txBox="1">
            <a:spLocks/>
          </p:cNvSpPr>
          <p:nvPr/>
        </p:nvSpPr>
        <p:spPr bwMode="auto">
          <a:xfrm>
            <a:off x="2244557" y="1494684"/>
            <a:ext cx="10793518" cy="32945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8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Дстигнутые цели</a:t>
            </a:r>
            <a:r>
              <a:rPr lang="ru-RU" altLang="x-none" sz="8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 за 2021 – 2022 г.</a:t>
            </a:r>
            <a:r>
              <a:rPr lang="en-US" altLang="x-none" sz="8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:</a:t>
            </a:r>
          </a:p>
        </p:txBody>
      </p:sp>
      <p:sp>
        <p:nvSpPr>
          <p:cNvPr id="81" name="Rectangle 24">
            <a:extLst>
              <a:ext uri="{FF2B5EF4-FFF2-40B4-BE49-F238E27FC236}">
                <a16:creationId xmlns:a16="http://schemas.microsoft.com/office/drawing/2014/main" id="{B25F1B79-C3E6-440D-B5F8-D46E54A3BC4D}"/>
              </a:ext>
            </a:extLst>
          </p:cNvPr>
          <p:cNvSpPr/>
          <p:nvPr/>
        </p:nvSpPr>
        <p:spPr>
          <a:xfrm>
            <a:off x="2024156" y="9850562"/>
            <a:ext cx="4996248" cy="1201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Подключение к торговому серверу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Rectangle 24">
            <a:extLst>
              <a:ext uri="{FF2B5EF4-FFF2-40B4-BE49-F238E27FC236}">
                <a16:creationId xmlns:a16="http://schemas.microsoft.com/office/drawing/2014/main" id="{CED4201C-C8CB-4EBF-8A49-FB217132576A}"/>
              </a:ext>
            </a:extLst>
          </p:cNvPr>
          <p:cNvSpPr/>
          <p:nvPr/>
        </p:nvSpPr>
        <p:spPr>
          <a:xfrm>
            <a:off x="13381937" y="9038965"/>
            <a:ext cx="5364000" cy="1201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Отправление и изменение заявки на сделку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3" name="Rectangle 24">
            <a:extLst>
              <a:ext uri="{FF2B5EF4-FFF2-40B4-BE49-F238E27FC236}">
                <a16:creationId xmlns:a16="http://schemas.microsoft.com/office/drawing/2014/main" id="{C8411515-0FC6-42EC-9259-62208F1A5878}"/>
              </a:ext>
            </a:extLst>
          </p:cNvPr>
          <p:cNvSpPr/>
          <p:nvPr/>
        </p:nvSpPr>
        <p:spPr>
          <a:xfrm>
            <a:off x="19081907" y="8115506"/>
            <a:ext cx="4775387" cy="1735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Закрытие позиции </a:t>
            </a:r>
            <a:b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 ограничению размера величины прибыли или по размеру убытков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" name="Rectangle 24">
            <a:extLst>
              <a:ext uri="{FF2B5EF4-FFF2-40B4-BE49-F238E27FC236}">
                <a16:creationId xmlns:a16="http://schemas.microsoft.com/office/drawing/2014/main" id="{819E5B66-A133-429C-8ACC-632B958CD1B2}"/>
              </a:ext>
            </a:extLst>
          </p:cNvPr>
          <p:cNvSpPr/>
          <p:nvPr/>
        </p:nvSpPr>
        <p:spPr>
          <a:xfrm>
            <a:off x="8250982" y="9417876"/>
            <a:ext cx="4435225" cy="1201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ru-RU" sz="3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Получение рыночной информации по ценам закрытия и объемам</a:t>
            </a:r>
            <a:endParaRPr lang="en-US" sz="3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5" name="Oval 111">
            <a:extLst>
              <a:ext uri="{FF2B5EF4-FFF2-40B4-BE49-F238E27FC236}">
                <a16:creationId xmlns:a16="http://schemas.microsoft.com/office/drawing/2014/main" id="{D6BC3C9F-E556-4953-8459-F8F3BF0A89A7}"/>
              </a:ext>
            </a:extLst>
          </p:cNvPr>
          <p:cNvSpPr/>
          <p:nvPr/>
        </p:nvSpPr>
        <p:spPr bwMode="auto">
          <a:xfrm flipV="1">
            <a:off x="18792283" y="11334370"/>
            <a:ext cx="229740" cy="22974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3260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11F413-9376-49E2-90E8-D21A1BFED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-2" y="10"/>
            <a:ext cx="24384002" cy="137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6B0BC9E-FB71-4F30-9BB1-39ACAA7635E3}"/>
              </a:ext>
            </a:extLst>
          </p:cNvPr>
          <p:cNvGrpSpPr/>
          <p:nvPr/>
        </p:nvGrpSpPr>
        <p:grpSpPr>
          <a:xfrm>
            <a:off x="11543928" y="5109475"/>
            <a:ext cx="13896000" cy="3497050"/>
            <a:chOff x="11111880" y="3401616"/>
            <a:chExt cx="13896000" cy="3497050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59AC5332-8692-44EE-8FE3-EEDE3332D518}"/>
                </a:ext>
              </a:extLst>
            </p:cNvPr>
            <p:cNvGrpSpPr/>
            <p:nvPr/>
          </p:nvGrpSpPr>
          <p:grpSpPr>
            <a:xfrm>
              <a:off x="11111880" y="3401616"/>
              <a:ext cx="13896000" cy="2124136"/>
              <a:chOff x="11111880" y="3401616"/>
              <a:chExt cx="13896000" cy="2124136"/>
            </a:xfrm>
          </p:grpSpPr>
          <p:sp>
            <p:nvSpPr>
              <p:cNvPr id="21" name="Text Box 3">
                <a:extLst>
                  <a:ext uri="{FF2B5EF4-FFF2-40B4-BE49-F238E27FC236}">
                    <a16:creationId xmlns:a16="http://schemas.microsoft.com/office/drawing/2014/main" id="{CC28CD52-86A1-4A51-B0D4-B7580AEB4EC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840072" y="3401616"/>
                <a:ext cx="10369152" cy="137291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rtlCol="0" anchor="b">
                <a:noAutofit/>
              </a:bodyPr>
              <a:lstStyle/>
              <a:p>
                <a:pPr algn="ctr" defTabSz="914400" eaLnBrk="1" hangingPunct="1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altLang="x-none" sz="9000" dirty="0">
                    <a:solidFill>
                      <a:srgbClr val="FFFFFF"/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latin typeface="+mj-lt"/>
                    <a:ea typeface="+mj-ea"/>
                    <a:cs typeface="+mj-cs"/>
                    <a:sym typeface="Poppins Medium" charset="0"/>
                  </a:rPr>
                  <a:t>Где торговать?</a:t>
                </a:r>
                <a:endParaRPr lang="ru-RU" altLang="x-none" sz="9000" dirty="0">
                  <a:solidFill>
                    <a:srgbClr val="FFFFFF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+mj-lt"/>
                  <a:ea typeface="+mj-ea"/>
                  <a:cs typeface="+mj-cs"/>
                  <a:sym typeface="Poppins Medium" charset="0"/>
                </a:endParaRPr>
              </a:p>
            </p:txBody>
          </p:sp>
          <p:sp>
            <p:nvSpPr>
              <p:cNvPr id="6" name="Знак ''минус'' 5">
                <a:extLst>
                  <a:ext uri="{FF2B5EF4-FFF2-40B4-BE49-F238E27FC236}">
                    <a16:creationId xmlns:a16="http://schemas.microsoft.com/office/drawing/2014/main" id="{FBAC8A46-877F-48DA-8127-B1F659AE3778}"/>
                  </a:ext>
                </a:extLst>
              </p:cNvPr>
              <p:cNvSpPr/>
              <p:nvPr/>
            </p:nvSpPr>
            <p:spPr bwMode="auto">
              <a:xfrm>
                <a:off x="11111880" y="4625752"/>
                <a:ext cx="13896000" cy="900000"/>
              </a:xfrm>
              <a:prstGeom prst="mathMinus">
                <a:avLst>
                  <a:gd name="adj1" fmla="val 11020"/>
                </a:avLst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ru-RU" sz="2000" b="0" i="0" u="none" strike="noStrike" cap="none" normalizeH="0" baseline="0" dirty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</p:grpSp>
        <p:sp>
          <p:nvSpPr>
            <p:cNvPr id="35" name="Text Box 3">
              <a:extLst>
                <a:ext uri="{FF2B5EF4-FFF2-40B4-BE49-F238E27FC236}">
                  <a16:creationId xmlns:a16="http://schemas.microsoft.com/office/drawing/2014/main" id="{A654ED7A-1B96-4A73-8667-F5DC5B03B8C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875304" y="5525752"/>
              <a:ext cx="10369152" cy="137291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 defTabSz="914400" eaLnBrk="1" hangingPunct="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ru-RU" altLang="x-none" sz="9000" dirty="0">
                  <a:solidFill>
                    <a:srgbClr val="FFFFFF"/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+mj-lt"/>
                  <a:ea typeface="+mj-ea"/>
                  <a:cs typeface="+mj-cs"/>
                  <a:sym typeface="Poppins Medium" charset="0"/>
                </a:rPr>
                <a:t>Чем торговать?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9738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143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8" name="Rectangle 145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2BDAE8BE-9B29-460B-8F0C-A67EBD991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0" b="3320"/>
          <a:stretch/>
        </p:blipFill>
        <p:spPr bwMode="auto">
          <a:xfrm>
            <a:off x="-2" y="10"/>
            <a:ext cx="24384002" cy="137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3">
            <a:extLst>
              <a:ext uri="{FF2B5EF4-FFF2-40B4-BE49-F238E27FC236}">
                <a16:creationId xmlns:a16="http://schemas.microsoft.com/office/drawing/2014/main" id="{E4E12426-7AAE-4E50-B608-DD5E19F70881}"/>
              </a:ext>
            </a:extLst>
          </p:cNvPr>
          <p:cNvSpPr txBox="1">
            <a:spLocks/>
          </p:cNvSpPr>
          <p:nvPr/>
        </p:nvSpPr>
        <p:spPr bwMode="auto">
          <a:xfrm>
            <a:off x="11687944" y="3545632"/>
            <a:ext cx="11229584" cy="41110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  <a:scene3d>
              <a:camera prst="perspectiveContrastingLeftFacing"/>
              <a:lightRig rig="threePt" dir="t"/>
            </a:scene3d>
          </a:bodyPr>
          <a:lstStyle/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x-none" sz="164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  <a:sym typeface="Poppins Medium" charset="0"/>
              </a:rPr>
              <a:t>SMARTx</a:t>
            </a:r>
          </a:p>
        </p:txBody>
      </p:sp>
    </p:spTree>
    <p:extLst>
      <p:ext uri="{BB962C8B-B14F-4D97-AF65-F5344CB8AC3E}">
        <p14:creationId xmlns:p14="http://schemas.microsoft.com/office/powerpoint/2010/main" val="116940199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Business Report 1 - blue">
      <a:dk1>
        <a:srgbClr val="0F0C16"/>
      </a:dk1>
      <a:lt1>
        <a:srgbClr val="FEFFFE"/>
      </a:lt1>
      <a:dk2>
        <a:srgbClr val="151623"/>
      </a:dk2>
      <a:lt2>
        <a:srgbClr val="FEFFFE"/>
      </a:lt2>
      <a:accent1>
        <a:srgbClr val="03AFEF"/>
      </a:accent1>
      <a:accent2>
        <a:srgbClr val="03A5E5"/>
      </a:accent2>
      <a:accent3>
        <a:srgbClr val="028ED3"/>
      </a:accent3>
      <a:accent4>
        <a:srgbClr val="0066B2"/>
      </a:accent4>
      <a:accent5>
        <a:srgbClr val="3E414F"/>
      </a:accent5>
      <a:accent6>
        <a:srgbClr val="028ED3"/>
      </a:accent6>
      <a:hlink>
        <a:srgbClr val="03AFEF"/>
      </a:hlink>
      <a:folHlink>
        <a:srgbClr val="0066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7888</TotalTime>
  <Words>306</Words>
  <Application>Microsoft Office PowerPoint</Application>
  <PresentationFormat>Произвольный</PresentationFormat>
  <Paragraphs>65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5" baseType="lpstr">
      <vt:lpstr>Arial</vt:lpstr>
      <vt:lpstr>Arial (Основной текст)</vt:lpstr>
      <vt:lpstr>Arial Black</vt:lpstr>
      <vt:lpstr>Calibri</vt:lpstr>
      <vt:lpstr>Helvetica Neue</vt:lpstr>
      <vt:lpstr>Montserrat</vt:lpstr>
      <vt:lpstr>Open Sans</vt:lpstr>
      <vt:lpstr>Open Sans Light</vt:lpstr>
      <vt:lpstr>Open Sans Semibold</vt:lpstr>
      <vt:lpstr>Poppins</vt:lpstr>
      <vt:lpstr>Poppins Medium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Руслан Мингазов</cp:lastModifiedBy>
  <cp:revision>470</cp:revision>
  <dcterms:modified xsi:type="dcterms:W3CDTF">2022-04-22T20:37:47Z</dcterms:modified>
</cp:coreProperties>
</file>